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61" r:id="rId1"/>
  </p:sldMasterIdLst>
  <p:notesMasterIdLst>
    <p:notesMasterId r:id="rId52"/>
  </p:notesMasterIdLst>
  <p:sldIdLst>
    <p:sldId id="256" r:id="rId2"/>
    <p:sldId id="348" r:id="rId3"/>
    <p:sldId id="349" r:id="rId4"/>
    <p:sldId id="350" r:id="rId5"/>
    <p:sldId id="257" r:id="rId6"/>
    <p:sldId id="352" r:id="rId7"/>
    <p:sldId id="354" r:id="rId8"/>
    <p:sldId id="353" r:id="rId9"/>
    <p:sldId id="258" r:id="rId10"/>
    <p:sldId id="259" r:id="rId11"/>
    <p:sldId id="260" r:id="rId12"/>
    <p:sldId id="351" r:id="rId13"/>
    <p:sldId id="355" r:id="rId14"/>
    <p:sldId id="261" r:id="rId15"/>
    <p:sldId id="262" r:id="rId16"/>
    <p:sldId id="263" r:id="rId17"/>
    <p:sldId id="264" r:id="rId18"/>
    <p:sldId id="265" r:id="rId19"/>
    <p:sldId id="347" r:id="rId20"/>
    <p:sldId id="319" r:id="rId21"/>
    <p:sldId id="320" r:id="rId22"/>
    <p:sldId id="337" r:id="rId23"/>
    <p:sldId id="321" r:id="rId24"/>
    <p:sldId id="322" r:id="rId25"/>
    <p:sldId id="323" r:id="rId26"/>
    <p:sldId id="327" r:id="rId27"/>
    <p:sldId id="356" r:id="rId28"/>
    <p:sldId id="339" r:id="rId29"/>
    <p:sldId id="336" r:id="rId30"/>
    <p:sldId id="341" r:id="rId31"/>
    <p:sldId id="342" r:id="rId32"/>
    <p:sldId id="340" r:id="rId33"/>
    <p:sldId id="330" r:id="rId34"/>
    <p:sldId id="329" r:id="rId35"/>
    <p:sldId id="343" r:id="rId36"/>
    <p:sldId id="328" r:id="rId37"/>
    <p:sldId id="332" r:id="rId38"/>
    <p:sldId id="333" r:id="rId39"/>
    <p:sldId id="331" r:id="rId40"/>
    <p:sldId id="338" r:id="rId41"/>
    <p:sldId id="325" r:id="rId42"/>
    <p:sldId id="324" r:id="rId43"/>
    <p:sldId id="334" r:id="rId44"/>
    <p:sldId id="317" r:id="rId45"/>
    <p:sldId id="344" r:id="rId46"/>
    <p:sldId id="312" r:id="rId47"/>
    <p:sldId id="313" r:id="rId48"/>
    <p:sldId id="314" r:id="rId49"/>
    <p:sldId id="345" r:id="rId50"/>
    <p:sldId id="346"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brizio Ferri Benedetti" initials="FFB" lastIdx="1" clrIdx="0">
    <p:extLst>
      <p:ext uri="{19B8F6BF-5375-455C-9EA6-DF929625EA0E}">
        <p15:presenceInfo xmlns:p15="http://schemas.microsoft.com/office/powerpoint/2012/main" userId="S::fferribenedetti@newrelic.com::54739ee1-290f-4f07-8fe5-a3efad15cca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42"/>
    <p:restoredTop sz="78363"/>
  </p:normalViewPr>
  <p:slideViewPr>
    <p:cSldViewPr snapToGrid="0" snapToObjects="1">
      <p:cViewPr varScale="1">
        <p:scale>
          <a:sx n="122" d="100"/>
          <a:sy n="122" d="100"/>
        </p:scale>
        <p:origin x="6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ommentAuthors" Target="commen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08T16:01:03.104" idx="1">
    <p:pos x="10" y="10"/>
    <p:text/>
    <p:extLst>
      <p:ext uri="{C676402C-5697-4E1C-873F-D02D1690AC5C}">
        <p15:threadingInfo xmlns:p15="http://schemas.microsoft.com/office/powerpoint/2012/main" timeZoneBias="-120"/>
      </p:ext>
    </p:extLst>
  </p:cm>
</p: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5561C9C-B959-4368-BAE4-D215FC65B27D}" type="doc">
      <dgm:prSet loTypeId="urn:microsoft.com/office/officeart/2008/layout/LinedList" loCatId="list" qsTypeId="urn:microsoft.com/office/officeart/2005/8/quickstyle/simple2" qsCatId="simple" csTypeId="urn:microsoft.com/office/officeart/2005/8/colors/accent3_2" csCatId="accent3"/>
      <dgm:spPr/>
      <dgm:t>
        <a:bodyPr/>
        <a:lstStyle/>
        <a:p>
          <a:endParaRPr lang="en-US"/>
        </a:p>
      </dgm:t>
    </dgm:pt>
    <dgm:pt modelId="{DEA5FD7B-C511-430C-91EF-4218C8B3A511}">
      <dgm:prSet/>
      <dgm:spPr/>
      <dgm:t>
        <a:bodyPr/>
        <a:lstStyle/>
        <a:p>
          <a:r>
            <a:rPr lang="en-US"/>
            <a:t>Not indenting properly: not enough spaces, nesting inside the wrong object</a:t>
          </a:r>
        </a:p>
      </dgm:t>
    </dgm:pt>
    <dgm:pt modelId="{044E16AB-65E1-42AE-845E-343C994DB258}" type="parTrans" cxnId="{8EF09660-4675-4C73-89BB-F6B4308E2554}">
      <dgm:prSet/>
      <dgm:spPr/>
      <dgm:t>
        <a:bodyPr/>
        <a:lstStyle/>
        <a:p>
          <a:endParaRPr lang="en-US"/>
        </a:p>
      </dgm:t>
    </dgm:pt>
    <dgm:pt modelId="{BDE8A99A-09D1-48A7-8D2C-073AA4F1822C}" type="sibTrans" cxnId="{8EF09660-4675-4C73-89BB-F6B4308E2554}">
      <dgm:prSet/>
      <dgm:spPr/>
      <dgm:t>
        <a:bodyPr/>
        <a:lstStyle/>
        <a:p>
          <a:endParaRPr lang="en-US"/>
        </a:p>
      </dgm:t>
    </dgm:pt>
    <dgm:pt modelId="{488CDDEB-B66F-4EAF-B433-17C8E5FF400D}">
      <dgm:prSet/>
      <dgm:spPr/>
      <dgm:t>
        <a:bodyPr/>
        <a:lstStyle/>
        <a:p>
          <a:r>
            <a:rPr lang="en-US"/>
            <a:t>Typos: bad paths, names, etc. Names in YAML are case sensitive, too</a:t>
          </a:r>
        </a:p>
      </dgm:t>
    </dgm:pt>
    <dgm:pt modelId="{F9BFF547-1FEF-40EA-B586-C309089A4E43}" type="parTrans" cxnId="{C4785F0C-2DE4-4CAA-BDAB-4F2C46910967}">
      <dgm:prSet/>
      <dgm:spPr/>
      <dgm:t>
        <a:bodyPr/>
        <a:lstStyle/>
        <a:p>
          <a:endParaRPr lang="en-US"/>
        </a:p>
      </dgm:t>
    </dgm:pt>
    <dgm:pt modelId="{CBFE9D35-C089-4672-B060-4D80A929D1CF}" type="sibTrans" cxnId="{C4785F0C-2DE4-4CAA-BDAB-4F2C46910967}">
      <dgm:prSet/>
      <dgm:spPr/>
      <dgm:t>
        <a:bodyPr/>
        <a:lstStyle/>
        <a:p>
          <a:endParaRPr lang="en-US"/>
        </a:p>
      </dgm:t>
    </dgm:pt>
    <dgm:pt modelId="{9F70AEFB-DF58-4876-BE07-0007C5ECC335}">
      <dgm:prSet/>
      <dgm:spPr/>
      <dgm:t>
        <a:bodyPr/>
        <a:lstStyle/>
        <a:p>
          <a:r>
            <a:rPr lang="en-US"/>
            <a:t>Using hyphen notation (array) when not needed—writing lists is so tempting </a:t>
          </a:r>
        </a:p>
      </dgm:t>
    </dgm:pt>
    <dgm:pt modelId="{070FD518-E151-4054-A1B9-1C0B4DCD349D}" type="parTrans" cxnId="{F1E39039-32EC-4A3F-AD2C-161FD144C9F0}">
      <dgm:prSet/>
      <dgm:spPr/>
      <dgm:t>
        <a:bodyPr/>
        <a:lstStyle/>
        <a:p>
          <a:endParaRPr lang="en-US"/>
        </a:p>
      </dgm:t>
    </dgm:pt>
    <dgm:pt modelId="{74C27822-16AA-4E9A-B289-052CDB0B378E}" type="sibTrans" cxnId="{F1E39039-32EC-4A3F-AD2C-161FD144C9F0}">
      <dgm:prSet/>
      <dgm:spPr/>
      <dgm:t>
        <a:bodyPr/>
        <a:lstStyle/>
        <a:p>
          <a:endParaRPr lang="en-US"/>
        </a:p>
      </dgm:t>
    </dgm:pt>
    <dgm:pt modelId="{3EEC229C-9575-4B8C-8B1A-CBC4C99F8672}">
      <dgm:prSet/>
      <dgm:spPr/>
      <dgm:t>
        <a:bodyPr/>
        <a:lstStyle/>
        <a:p>
          <a:r>
            <a:rPr lang="en-US"/>
            <a:t>Not escaping strings (for instance description: This is the item: oh hello breaks due to the colon)</a:t>
          </a:r>
        </a:p>
      </dgm:t>
    </dgm:pt>
    <dgm:pt modelId="{D140D155-F2F5-408D-8DD9-DA08DE3D2310}" type="parTrans" cxnId="{F4F05E44-7A79-417E-926C-FCC7B61E4D6B}">
      <dgm:prSet/>
      <dgm:spPr/>
      <dgm:t>
        <a:bodyPr/>
        <a:lstStyle/>
        <a:p>
          <a:endParaRPr lang="en-US"/>
        </a:p>
      </dgm:t>
    </dgm:pt>
    <dgm:pt modelId="{56CC191E-57BF-4771-80B9-EE3DEB7045BC}" type="sibTrans" cxnId="{F4F05E44-7A79-417E-926C-FCC7B61E4D6B}">
      <dgm:prSet/>
      <dgm:spPr/>
      <dgm:t>
        <a:bodyPr/>
        <a:lstStyle/>
        <a:p>
          <a:endParaRPr lang="en-US"/>
        </a:p>
      </dgm:t>
    </dgm:pt>
    <dgm:pt modelId="{AC5098EC-109D-4CF8-9669-0D361D9610BA}">
      <dgm:prSet/>
      <dgm:spPr/>
      <dgm:t>
        <a:bodyPr/>
        <a:lstStyle/>
        <a:p>
          <a:r>
            <a:rPr lang="en-US"/>
            <a:t>Forgetting about colons and slashes, especially in path objects (#components or /users{id})</a:t>
          </a:r>
        </a:p>
      </dgm:t>
    </dgm:pt>
    <dgm:pt modelId="{80E9D8FA-DC3A-4F92-8FE3-61849159A927}" type="parTrans" cxnId="{E21B147C-BC48-43C9-AAED-6E4E5509926C}">
      <dgm:prSet/>
      <dgm:spPr/>
      <dgm:t>
        <a:bodyPr/>
        <a:lstStyle/>
        <a:p>
          <a:endParaRPr lang="en-US"/>
        </a:p>
      </dgm:t>
    </dgm:pt>
    <dgm:pt modelId="{08C37A34-481E-4B59-B1FB-1313CEB27150}" type="sibTrans" cxnId="{E21B147C-BC48-43C9-AAED-6E4E5509926C}">
      <dgm:prSet/>
      <dgm:spPr/>
      <dgm:t>
        <a:bodyPr/>
        <a:lstStyle/>
        <a:p>
          <a:endParaRPr lang="en-US"/>
        </a:p>
      </dgm:t>
    </dgm:pt>
    <dgm:pt modelId="{B800A69F-6D65-444D-A844-FC1A27849398}">
      <dgm:prSet/>
      <dgm:spPr/>
      <dgm:t>
        <a:bodyPr/>
        <a:lstStyle/>
        <a:p>
          <a:r>
            <a:rPr lang="en-US"/>
            <a:t>Using required as a property attribute instead of object-level list</a:t>
          </a:r>
        </a:p>
      </dgm:t>
    </dgm:pt>
    <dgm:pt modelId="{8BCD1CE6-3E41-4642-A5AD-2DE2E88325A8}" type="parTrans" cxnId="{C90B932A-1C8C-412D-9339-65DFDD84D487}">
      <dgm:prSet/>
      <dgm:spPr/>
      <dgm:t>
        <a:bodyPr/>
        <a:lstStyle/>
        <a:p>
          <a:endParaRPr lang="en-US"/>
        </a:p>
      </dgm:t>
    </dgm:pt>
    <dgm:pt modelId="{2AF901B7-4B1F-44C8-A325-03E224F2A50E}" type="sibTrans" cxnId="{C90B932A-1C8C-412D-9339-65DFDD84D487}">
      <dgm:prSet/>
      <dgm:spPr/>
      <dgm:t>
        <a:bodyPr/>
        <a:lstStyle/>
        <a:p>
          <a:endParaRPr lang="en-US"/>
        </a:p>
      </dgm:t>
    </dgm:pt>
    <dgm:pt modelId="{30AEFDF0-24F2-4595-895A-01BD8BF94252}">
      <dgm:prSet/>
      <dgm:spPr/>
      <dgm:t>
        <a:bodyPr/>
        <a:lstStyle/>
        <a:p>
          <a:r>
            <a:rPr lang="en-US"/>
            <a:t>Using wrong data types and keywords</a:t>
          </a:r>
        </a:p>
      </dgm:t>
    </dgm:pt>
    <dgm:pt modelId="{695C487E-16C8-4744-9566-89E1BC21BB65}" type="parTrans" cxnId="{10730178-F984-40FD-8F39-FC49DA9C7054}">
      <dgm:prSet/>
      <dgm:spPr/>
      <dgm:t>
        <a:bodyPr/>
        <a:lstStyle/>
        <a:p>
          <a:endParaRPr lang="en-US"/>
        </a:p>
      </dgm:t>
    </dgm:pt>
    <dgm:pt modelId="{353262F5-750C-4566-942F-5F646F9CA7D2}" type="sibTrans" cxnId="{10730178-F984-40FD-8F39-FC49DA9C7054}">
      <dgm:prSet/>
      <dgm:spPr/>
      <dgm:t>
        <a:bodyPr/>
        <a:lstStyle/>
        <a:p>
          <a:endParaRPr lang="en-US"/>
        </a:p>
      </dgm:t>
    </dgm:pt>
    <dgm:pt modelId="{928F19BE-36EE-4DAC-BBA5-0A793B5CA998}">
      <dgm:prSet/>
      <dgm:spPr/>
      <dgm:t>
        <a:bodyPr/>
        <a:lstStyle/>
        <a:p>
          <a:r>
            <a:rPr lang="en-US"/>
            <a:t>Keywords without a value</a:t>
          </a:r>
        </a:p>
      </dgm:t>
    </dgm:pt>
    <dgm:pt modelId="{9E9D7254-55A4-49E2-BDEF-97B6CA27CD6D}" type="parTrans" cxnId="{6F6AC418-001D-4C71-B313-BF57249E6770}">
      <dgm:prSet/>
      <dgm:spPr/>
      <dgm:t>
        <a:bodyPr/>
        <a:lstStyle/>
        <a:p>
          <a:endParaRPr lang="en-US"/>
        </a:p>
      </dgm:t>
    </dgm:pt>
    <dgm:pt modelId="{E2F244B6-6F46-42C7-888E-A3BCEDF0AED3}" type="sibTrans" cxnId="{6F6AC418-001D-4C71-B313-BF57249E6770}">
      <dgm:prSet/>
      <dgm:spPr/>
      <dgm:t>
        <a:bodyPr/>
        <a:lstStyle/>
        <a:p>
          <a:endParaRPr lang="en-US"/>
        </a:p>
      </dgm:t>
    </dgm:pt>
    <dgm:pt modelId="{E2F3286E-D502-43BE-BC25-F44EAFE29246}">
      <dgm:prSet/>
      <dgm:spPr/>
      <dgm:t>
        <a:bodyPr/>
        <a:lstStyle/>
        <a:p>
          <a:r>
            <a:rPr lang="en-US"/>
            <a:t>Forgetting about keywords (for instance, not adding type to properties)</a:t>
          </a:r>
        </a:p>
      </dgm:t>
    </dgm:pt>
    <dgm:pt modelId="{83C6A55F-6A75-45C5-AB27-93F23DBEA601}" type="parTrans" cxnId="{FD5F9444-8844-49AA-8E78-B5E5DE31B7EC}">
      <dgm:prSet/>
      <dgm:spPr/>
      <dgm:t>
        <a:bodyPr/>
        <a:lstStyle/>
        <a:p>
          <a:endParaRPr lang="en-US"/>
        </a:p>
      </dgm:t>
    </dgm:pt>
    <dgm:pt modelId="{423ACF1F-5A94-46D2-81E4-259428C7B5F4}" type="sibTrans" cxnId="{FD5F9444-8844-49AA-8E78-B5E5DE31B7EC}">
      <dgm:prSet/>
      <dgm:spPr/>
      <dgm:t>
        <a:bodyPr/>
        <a:lstStyle/>
        <a:p>
          <a:endParaRPr lang="en-US"/>
        </a:p>
      </dgm:t>
    </dgm:pt>
    <dgm:pt modelId="{A18EE6C0-3229-4CBB-B555-6B2790EF8D0B}">
      <dgm:prSet/>
      <dgm:spPr/>
      <dgm:t>
        <a:bodyPr/>
        <a:lstStyle/>
        <a:p>
          <a:r>
            <a:rPr lang="en-US"/>
            <a:t>Using default with required parameters/properties</a:t>
          </a:r>
        </a:p>
      </dgm:t>
    </dgm:pt>
    <dgm:pt modelId="{1CDD69AE-4AF3-4311-887C-0FD44EF5575A}" type="parTrans" cxnId="{A9CD17CF-233A-4E7B-AD8C-FB798B2E91F8}">
      <dgm:prSet/>
      <dgm:spPr/>
      <dgm:t>
        <a:bodyPr/>
        <a:lstStyle/>
        <a:p>
          <a:endParaRPr lang="en-US"/>
        </a:p>
      </dgm:t>
    </dgm:pt>
    <dgm:pt modelId="{4DEA3ABB-B5C9-4E42-A376-E0CBB39EFB54}" type="sibTrans" cxnId="{A9CD17CF-233A-4E7B-AD8C-FB798B2E91F8}">
      <dgm:prSet/>
      <dgm:spPr/>
      <dgm:t>
        <a:bodyPr/>
        <a:lstStyle/>
        <a:p>
          <a:endParaRPr lang="en-US"/>
        </a:p>
      </dgm:t>
    </dgm:pt>
    <dgm:pt modelId="{4083C404-58D8-43A7-AEDC-021E6BDCE036}">
      <dgm:prSet/>
      <dgm:spPr/>
      <dgm:t>
        <a:bodyPr/>
        <a:lstStyle/>
        <a:p>
          <a:r>
            <a:rPr lang="en-US"/>
            <a:t>Forgetting about components—you’ll regret that in the long run</a:t>
          </a:r>
        </a:p>
      </dgm:t>
    </dgm:pt>
    <dgm:pt modelId="{77FEE3E0-B8C6-495C-8C30-8DF689DAEC09}" type="parTrans" cxnId="{C678F230-B7F5-47B9-AD5F-431B03A3F36D}">
      <dgm:prSet/>
      <dgm:spPr/>
      <dgm:t>
        <a:bodyPr/>
        <a:lstStyle/>
        <a:p>
          <a:endParaRPr lang="en-US"/>
        </a:p>
      </dgm:t>
    </dgm:pt>
    <dgm:pt modelId="{31109F3D-1C42-429F-93DD-8EEFC9BE615A}" type="sibTrans" cxnId="{C678F230-B7F5-47B9-AD5F-431B03A3F36D}">
      <dgm:prSet/>
      <dgm:spPr/>
      <dgm:t>
        <a:bodyPr/>
        <a:lstStyle/>
        <a:p>
          <a:endParaRPr lang="en-US"/>
        </a:p>
      </dgm:t>
    </dgm:pt>
    <dgm:pt modelId="{2C2B5240-B182-F147-A1E7-71B1931FAF09}" type="pres">
      <dgm:prSet presAssocID="{65561C9C-B959-4368-BAE4-D215FC65B27D}" presName="vert0" presStyleCnt="0">
        <dgm:presLayoutVars>
          <dgm:dir/>
          <dgm:animOne val="branch"/>
          <dgm:animLvl val="lvl"/>
        </dgm:presLayoutVars>
      </dgm:prSet>
      <dgm:spPr/>
    </dgm:pt>
    <dgm:pt modelId="{CE02D6B3-0C9B-5441-9978-BE41DE9F69A1}" type="pres">
      <dgm:prSet presAssocID="{DEA5FD7B-C511-430C-91EF-4218C8B3A511}" presName="thickLine" presStyleLbl="alignNode1" presStyleIdx="0" presStyleCnt="11"/>
      <dgm:spPr/>
    </dgm:pt>
    <dgm:pt modelId="{CEF1E733-10C6-CC49-B9E9-1F8B73D664C0}" type="pres">
      <dgm:prSet presAssocID="{DEA5FD7B-C511-430C-91EF-4218C8B3A511}" presName="horz1" presStyleCnt="0"/>
      <dgm:spPr/>
    </dgm:pt>
    <dgm:pt modelId="{9FCA60C0-F850-F549-9857-6582FDF8E305}" type="pres">
      <dgm:prSet presAssocID="{DEA5FD7B-C511-430C-91EF-4218C8B3A511}" presName="tx1" presStyleLbl="revTx" presStyleIdx="0" presStyleCnt="11"/>
      <dgm:spPr/>
    </dgm:pt>
    <dgm:pt modelId="{7A271BA3-655E-7A49-911B-09E2D2E7D16D}" type="pres">
      <dgm:prSet presAssocID="{DEA5FD7B-C511-430C-91EF-4218C8B3A511}" presName="vert1" presStyleCnt="0"/>
      <dgm:spPr/>
    </dgm:pt>
    <dgm:pt modelId="{16FE4FED-9F4D-F941-A623-B0DB97AA7C37}" type="pres">
      <dgm:prSet presAssocID="{488CDDEB-B66F-4EAF-B433-17C8E5FF400D}" presName="thickLine" presStyleLbl="alignNode1" presStyleIdx="1" presStyleCnt="11"/>
      <dgm:spPr/>
    </dgm:pt>
    <dgm:pt modelId="{93C384A4-4366-7D4D-8044-E2869209CD5E}" type="pres">
      <dgm:prSet presAssocID="{488CDDEB-B66F-4EAF-B433-17C8E5FF400D}" presName="horz1" presStyleCnt="0"/>
      <dgm:spPr/>
    </dgm:pt>
    <dgm:pt modelId="{DEB36194-BCD4-6C4A-B5D8-785AB88F7426}" type="pres">
      <dgm:prSet presAssocID="{488CDDEB-B66F-4EAF-B433-17C8E5FF400D}" presName="tx1" presStyleLbl="revTx" presStyleIdx="1" presStyleCnt="11"/>
      <dgm:spPr/>
    </dgm:pt>
    <dgm:pt modelId="{8BC2C1BF-31AA-3749-9F5D-254BDED05211}" type="pres">
      <dgm:prSet presAssocID="{488CDDEB-B66F-4EAF-B433-17C8E5FF400D}" presName="vert1" presStyleCnt="0"/>
      <dgm:spPr/>
    </dgm:pt>
    <dgm:pt modelId="{A62E26F5-1D9A-FD49-9FA3-24D6DA8F353E}" type="pres">
      <dgm:prSet presAssocID="{9F70AEFB-DF58-4876-BE07-0007C5ECC335}" presName="thickLine" presStyleLbl="alignNode1" presStyleIdx="2" presStyleCnt="11"/>
      <dgm:spPr/>
    </dgm:pt>
    <dgm:pt modelId="{BEF3F920-B8A7-D943-9C76-ABC36AA92C5E}" type="pres">
      <dgm:prSet presAssocID="{9F70AEFB-DF58-4876-BE07-0007C5ECC335}" presName="horz1" presStyleCnt="0"/>
      <dgm:spPr/>
    </dgm:pt>
    <dgm:pt modelId="{DEE70242-24D8-444B-8FAF-043BFDAC8847}" type="pres">
      <dgm:prSet presAssocID="{9F70AEFB-DF58-4876-BE07-0007C5ECC335}" presName="tx1" presStyleLbl="revTx" presStyleIdx="2" presStyleCnt="11"/>
      <dgm:spPr/>
    </dgm:pt>
    <dgm:pt modelId="{A031A670-E8B7-1A49-A6C7-D6174AA5BD5F}" type="pres">
      <dgm:prSet presAssocID="{9F70AEFB-DF58-4876-BE07-0007C5ECC335}" presName="vert1" presStyleCnt="0"/>
      <dgm:spPr/>
    </dgm:pt>
    <dgm:pt modelId="{DF5A7993-97D7-294D-8F17-ECA5366F3A78}" type="pres">
      <dgm:prSet presAssocID="{3EEC229C-9575-4B8C-8B1A-CBC4C99F8672}" presName="thickLine" presStyleLbl="alignNode1" presStyleIdx="3" presStyleCnt="11"/>
      <dgm:spPr/>
    </dgm:pt>
    <dgm:pt modelId="{05CC7733-318F-D341-92C8-112E3CCFDB1A}" type="pres">
      <dgm:prSet presAssocID="{3EEC229C-9575-4B8C-8B1A-CBC4C99F8672}" presName="horz1" presStyleCnt="0"/>
      <dgm:spPr/>
    </dgm:pt>
    <dgm:pt modelId="{18233186-1F4D-874A-9A93-91F9AAB3DBB8}" type="pres">
      <dgm:prSet presAssocID="{3EEC229C-9575-4B8C-8B1A-CBC4C99F8672}" presName="tx1" presStyleLbl="revTx" presStyleIdx="3" presStyleCnt="11"/>
      <dgm:spPr/>
    </dgm:pt>
    <dgm:pt modelId="{68FC2F23-BFD6-F34B-978A-349E29C28662}" type="pres">
      <dgm:prSet presAssocID="{3EEC229C-9575-4B8C-8B1A-CBC4C99F8672}" presName="vert1" presStyleCnt="0"/>
      <dgm:spPr/>
    </dgm:pt>
    <dgm:pt modelId="{5CE116BB-861B-364F-B9A2-D545F8A7F30A}" type="pres">
      <dgm:prSet presAssocID="{AC5098EC-109D-4CF8-9669-0D361D9610BA}" presName="thickLine" presStyleLbl="alignNode1" presStyleIdx="4" presStyleCnt="11"/>
      <dgm:spPr/>
    </dgm:pt>
    <dgm:pt modelId="{F1FB9B06-3147-8B43-BF99-DFBF0AA7D18C}" type="pres">
      <dgm:prSet presAssocID="{AC5098EC-109D-4CF8-9669-0D361D9610BA}" presName="horz1" presStyleCnt="0"/>
      <dgm:spPr/>
    </dgm:pt>
    <dgm:pt modelId="{58B8626A-54BA-474C-9559-D1FDCFD06F1A}" type="pres">
      <dgm:prSet presAssocID="{AC5098EC-109D-4CF8-9669-0D361D9610BA}" presName="tx1" presStyleLbl="revTx" presStyleIdx="4" presStyleCnt="11"/>
      <dgm:spPr/>
    </dgm:pt>
    <dgm:pt modelId="{097160D2-85F7-1240-8AA7-9DCB99E802F8}" type="pres">
      <dgm:prSet presAssocID="{AC5098EC-109D-4CF8-9669-0D361D9610BA}" presName="vert1" presStyleCnt="0"/>
      <dgm:spPr/>
    </dgm:pt>
    <dgm:pt modelId="{E2AD14D0-96A7-FD44-8548-6EA81EE49E61}" type="pres">
      <dgm:prSet presAssocID="{B800A69F-6D65-444D-A844-FC1A27849398}" presName="thickLine" presStyleLbl="alignNode1" presStyleIdx="5" presStyleCnt="11"/>
      <dgm:spPr/>
    </dgm:pt>
    <dgm:pt modelId="{E6907163-88ED-A941-97E7-85A783FA1213}" type="pres">
      <dgm:prSet presAssocID="{B800A69F-6D65-444D-A844-FC1A27849398}" presName="horz1" presStyleCnt="0"/>
      <dgm:spPr/>
    </dgm:pt>
    <dgm:pt modelId="{AC5F0BD4-6532-7245-A12D-2C5986480E5A}" type="pres">
      <dgm:prSet presAssocID="{B800A69F-6D65-444D-A844-FC1A27849398}" presName="tx1" presStyleLbl="revTx" presStyleIdx="5" presStyleCnt="11"/>
      <dgm:spPr/>
    </dgm:pt>
    <dgm:pt modelId="{88EE75D0-5AEF-0B41-A54A-A7FB103D4631}" type="pres">
      <dgm:prSet presAssocID="{B800A69F-6D65-444D-A844-FC1A27849398}" presName="vert1" presStyleCnt="0"/>
      <dgm:spPr/>
    </dgm:pt>
    <dgm:pt modelId="{C77C6EAD-7E8E-0B4C-9AB8-21080E4833C6}" type="pres">
      <dgm:prSet presAssocID="{30AEFDF0-24F2-4595-895A-01BD8BF94252}" presName="thickLine" presStyleLbl="alignNode1" presStyleIdx="6" presStyleCnt="11"/>
      <dgm:spPr/>
    </dgm:pt>
    <dgm:pt modelId="{E66A7A65-A050-144A-9F20-0F31F90F9392}" type="pres">
      <dgm:prSet presAssocID="{30AEFDF0-24F2-4595-895A-01BD8BF94252}" presName="horz1" presStyleCnt="0"/>
      <dgm:spPr/>
    </dgm:pt>
    <dgm:pt modelId="{342EAD12-257B-8241-8AE7-79D8158D94B2}" type="pres">
      <dgm:prSet presAssocID="{30AEFDF0-24F2-4595-895A-01BD8BF94252}" presName="tx1" presStyleLbl="revTx" presStyleIdx="6" presStyleCnt="11"/>
      <dgm:spPr/>
    </dgm:pt>
    <dgm:pt modelId="{B0AF3999-0557-D742-BC7E-B8B816823DA2}" type="pres">
      <dgm:prSet presAssocID="{30AEFDF0-24F2-4595-895A-01BD8BF94252}" presName="vert1" presStyleCnt="0"/>
      <dgm:spPr/>
    </dgm:pt>
    <dgm:pt modelId="{134DC5D2-B159-5843-9D31-E6C8DB8A71CA}" type="pres">
      <dgm:prSet presAssocID="{928F19BE-36EE-4DAC-BBA5-0A793B5CA998}" presName="thickLine" presStyleLbl="alignNode1" presStyleIdx="7" presStyleCnt="11"/>
      <dgm:spPr/>
    </dgm:pt>
    <dgm:pt modelId="{FB0886EE-DCF2-EE4A-9F3A-A5CC893BF81A}" type="pres">
      <dgm:prSet presAssocID="{928F19BE-36EE-4DAC-BBA5-0A793B5CA998}" presName="horz1" presStyleCnt="0"/>
      <dgm:spPr/>
    </dgm:pt>
    <dgm:pt modelId="{1595E1D9-5C7A-4643-BDAB-FB1EC4A3F3D6}" type="pres">
      <dgm:prSet presAssocID="{928F19BE-36EE-4DAC-BBA5-0A793B5CA998}" presName="tx1" presStyleLbl="revTx" presStyleIdx="7" presStyleCnt="11"/>
      <dgm:spPr/>
    </dgm:pt>
    <dgm:pt modelId="{A9F7F1F8-7FAA-CB48-86BC-901F54A2A739}" type="pres">
      <dgm:prSet presAssocID="{928F19BE-36EE-4DAC-BBA5-0A793B5CA998}" presName="vert1" presStyleCnt="0"/>
      <dgm:spPr/>
    </dgm:pt>
    <dgm:pt modelId="{E805AE7E-AEAA-C946-B2A2-77B437D8A72B}" type="pres">
      <dgm:prSet presAssocID="{E2F3286E-D502-43BE-BC25-F44EAFE29246}" presName="thickLine" presStyleLbl="alignNode1" presStyleIdx="8" presStyleCnt="11"/>
      <dgm:spPr/>
    </dgm:pt>
    <dgm:pt modelId="{E691EE78-3691-3941-9FAD-009E4CA8D663}" type="pres">
      <dgm:prSet presAssocID="{E2F3286E-D502-43BE-BC25-F44EAFE29246}" presName="horz1" presStyleCnt="0"/>
      <dgm:spPr/>
    </dgm:pt>
    <dgm:pt modelId="{29F3B02C-EDA9-EA40-AD46-DCF8A3664072}" type="pres">
      <dgm:prSet presAssocID="{E2F3286E-D502-43BE-BC25-F44EAFE29246}" presName="tx1" presStyleLbl="revTx" presStyleIdx="8" presStyleCnt="11"/>
      <dgm:spPr/>
    </dgm:pt>
    <dgm:pt modelId="{7A2DE670-CA85-E14E-8B6D-2373D68AC38C}" type="pres">
      <dgm:prSet presAssocID="{E2F3286E-D502-43BE-BC25-F44EAFE29246}" presName="vert1" presStyleCnt="0"/>
      <dgm:spPr/>
    </dgm:pt>
    <dgm:pt modelId="{7D9F04C9-0D95-194D-8270-CF4CF2BAA06C}" type="pres">
      <dgm:prSet presAssocID="{A18EE6C0-3229-4CBB-B555-6B2790EF8D0B}" presName="thickLine" presStyleLbl="alignNode1" presStyleIdx="9" presStyleCnt="11"/>
      <dgm:spPr/>
    </dgm:pt>
    <dgm:pt modelId="{2C7A54DF-BF6B-DC43-B1C6-9E827FCFB9D8}" type="pres">
      <dgm:prSet presAssocID="{A18EE6C0-3229-4CBB-B555-6B2790EF8D0B}" presName="horz1" presStyleCnt="0"/>
      <dgm:spPr/>
    </dgm:pt>
    <dgm:pt modelId="{96DE6EDE-F197-714B-84B4-998F559CDD19}" type="pres">
      <dgm:prSet presAssocID="{A18EE6C0-3229-4CBB-B555-6B2790EF8D0B}" presName="tx1" presStyleLbl="revTx" presStyleIdx="9" presStyleCnt="11"/>
      <dgm:spPr/>
    </dgm:pt>
    <dgm:pt modelId="{10771F9D-26D1-F240-B5C7-9A5BE03A14B2}" type="pres">
      <dgm:prSet presAssocID="{A18EE6C0-3229-4CBB-B555-6B2790EF8D0B}" presName="vert1" presStyleCnt="0"/>
      <dgm:spPr/>
    </dgm:pt>
    <dgm:pt modelId="{B63531B2-09FF-164A-8A88-90150CEC4FE2}" type="pres">
      <dgm:prSet presAssocID="{4083C404-58D8-43A7-AEDC-021E6BDCE036}" presName="thickLine" presStyleLbl="alignNode1" presStyleIdx="10" presStyleCnt="11"/>
      <dgm:spPr/>
    </dgm:pt>
    <dgm:pt modelId="{C3B6F07E-BEE8-6741-9E4B-316ADDFAE56C}" type="pres">
      <dgm:prSet presAssocID="{4083C404-58D8-43A7-AEDC-021E6BDCE036}" presName="horz1" presStyleCnt="0"/>
      <dgm:spPr/>
    </dgm:pt>
    <dgm:pt modelId="{716205E8-F00F-4847-9FC5-985CC8DA537B}" type="pres">
      <dgm:prSet presAssocID="{4083C404-58D8-43A7-AEDC-021E6BDCE036}" presName="tx1" presStyleLbl="revTx" presStyleIdx="10" presStyleCnt="11"/>
      <dgm:spPr/>
    </dgm:pt>
    <dgm:pt modelId="{D1D7DDAA-3010-0549-9603-F5263DB5AEFC}" type="pres">
      <dgm:prSet presAssocID="{4083C404-58D8-43A7-AEDC-021E6BDCE036}" presName="vert1" presStyleCnt="0"/>
      <dgm:spPr/>
    </dgm:pt>
  </dgm:ptLst>
  <dgm:cxnLst>
    <dgm:cxn modelId="{C4785F0C-2DE4-4CAA-BDAB-4F2C46910967}" srcId="{65561C9C-B959-4368-BAE4-D215FC65B27D}" destId="{488CDDEB-B66F-4EAF-B433-17C8E5FF400D}" srcOrd="1" destOrd="0" parTransId="{F9BFF547-1FEF-40EA-B586-C309089A4E43}" sibTransId="{CBFE9D35-C089-4672-B060-4D80A929D1CF}"/>
    <dgm:cxn modelId="{286D5511-A635-174D-A807-B5D35AC471AB}" type="presOf" srcId="{30AEFDF0-24F2-4595-895A-01BD8BF94252}" destId="{342EAD12-257B-8241-8AE7-79D8158D94B2}" srcOrd="0" destOrd="0" presId="urn:microsoft.com/office/officeart/2008/layout/LinedList"/>
    <dgm:cxn modelId="{6F6AC418-001D-4C71-B313-BF57249E6770}" srcId="{65561C9C-B959-4368-BAE4-D215FC65B27D}" destId="{928F19BE-36EE-4DAC-BBA5-0A793B5CA998}" srcOrd="7" destOrd="0" parTransId="{9E9D7254-55A4-49E2-BDEF-97B6CA27CD6D}" sibTransId="{E2F244B6-6F46-42C7-888E-A3BCEDF0AED3}"/>
    <dgm:cxn modelId="{5928571B-B902-A244-BEE0-AE7B9CA04690}" type="presOf" srcId="{3EEC229C-9575-4B8C-8B1A-CBC4C99F8672}" destId="{18233186-1F4D-874A-9A93-91F9AAB3DBB8}" srcOrd="0" destOrd="0" presId="urn:microsoft.com/office/officeart/2008/layout/LinedList"/>
    <dgm:cxn modelId="{C90B932A-1C8C-412D-9339-65DFDD84D487}" srcId="{65561C9C-B959-4368-BAE4-D215FC65B27D}" destId="{B800A69F-6D65-444D-A844-FC1A27849398}" srcOrd="5" destOrd="0" parTransId="{8BCD1CE6-3E41-4642-A5AD-2DE2E88325A8}" sibTransId="{2AF901B7-4B1F-44C8-A325-03E224F2A50E}"/>
    <dgm:cxn modelId="{C678F230-B7F5-47B9-AD5F-431B03A3F36D}" srcId="{65561C9C-B959-4368-BAE4-D215FC65B27D}" destId="{4083C404-58D8-43A7-AEDC-021E6BDCE036}" srcOrd="10" destOrd="0" parTransId="{77FEE3E0-B8C6-495C-8C30-8DF689DAEC09}" sibTransId="{31109F3D-1C42-429F-93DD-8EEFC9BE615A}"/>
    <dgm:cxn modelId="{4D172F33-CE61-944D-BBE4-DE33B6CD0E78}" type="presOf" srcId="{AC5098EC-109D-4CF8-9669-0D361D9610BA}" destId="{58B8626A-54BA-474C-9559-D1FDCFD06F1A}" srcOrd="0" destOrd="0" presId="urn:microsoft.com/office/officeart/2008/layout/LinedList"/>
    <dgm:cxn modelId="{F1E39039-32EC-4A3F-AD2C-161FD144C9F0}" srcId="{65561C9C-B959-4368-BAE4-D215FC65B27D}" destId="{9F70AEFB-DF58-4876-BE07-0007C5ECC335}" srcOrd="2" destOrd="0" parTransId="{070FD518-E151-4054-A1B9-1C0B4DCD349D}" sibTransId="{74C27822-16AA-4E9A-B289-052CDB0B378E}"/>
    <dgm:cxn modelId="{F4F05E44-7A79-417E-926C-FCC7B61E4D6B}" srcId="{65561C9C-B959-4368-BAE4-D215FC65B27D}" destId="{3EEC229C-9575-4B8C-8B1A-CBC4C99F8672}" srcOrd="3" destOrd="0" parTransId="{D140D155-F2F5-408D-8DD9-DA08DE3D2310}" sibTransId="{56CC191E-57BF-4771-80B9-EE3DEB7045BC}"/>
    <dgm:cxn modelId="{FD5F9444-8844-49AA-8E78-B5E5DE31B7EC}" srcId="{65561C9C-B959-4368-BAE4-D215FC65B27D}" destId="{E2F3286E-D502-43BE-BC25-F44EAFE29246}" srcOrd="8" destOrd="0" parTransId="{83C6A55F-6A75-45C5-AB27-93F23DBEA601}" sibTransId="{423ACF1F-5A94-46D2-81E4-259428C7B5F4}"/>
    <dgm:cxn modelId="{2819D153-861B-E14E-87A2-2A86993A6DAF}" type="presOf" srcId="{928F19BE-36EE-4DAC-BBA5-0A793B5CA998}" destId="{1595E1D9-5C7A-4643-BDAB-FB1EC4A3F3D6}" srcOrd="0" destOrd="0" presId="urn:microsoft.com/office/officeart/2008/layout/LinedList"/>
    <dgm:cxn modelId="{6E125F57-DC13-E84A-9F5E-7F7F32AF4001}" type="presOf" srcId="{4083C404-58D8-43A7-AEDC-021E6BDCE036}" destId="{716205E8-F00F-4847-9FC5-985CC8DA537B}" srcOrd="0" destOrd="0" presId="urn:microsoft.com/office/officeart/2008/layout/LinedList"/>
    <dgm:cxn modelId="{8EF09660-4675-4C73-89BB-F6B4308E2554}" srcId="{65561C9C-B959-4368-BAE4-D215FC65B27D}" destId="{DEA5FD7B-C511-430C-91EF-4218C8B3A511}" srcOrd="0" destOrd="0" parTransId="{044E16AB-65E1-42AE-845E-343C994DB258}" sibTransId="{BDE8A99A-09D1-48A7-8D2C-073AA4F1822C}"/>
    <dgm:cxn modelId="{10730178-F984-40FD-8F39-FC49DA9C7054}" srcId="{65561C9C-B959-4368-BAE4-D215FC65B27D}" destId="{30AEFDF0-24F2-4595-895A-01BD8BF94252}" srcOrd="6" destOrd="0" parTransId="{695C487E-16C8-4744-9566-89E1BC21BB65}" sibTransId="{353262F5-750C-4566-942F-5F646F9CA7D2}"/>
    <dgm:cxn modelId="{E21B147C-BC48-43C9-AAED-6E4E5509926C}" srcId="{65561C9C-B959-4368-BAE4-D215FC65B27D}" destId="{AC5098EC-109D-4CF8-9669-0D361D9610BA}" srcOrd="4" destOrd="0" parTransId="{80E9D8FA-DC3A-4F92-8FE3-61849159A927}" sibTransId="{08C37A34-481E-4B59-B1FB-1313CEB27150}"/>
    <dgm:cxn modelId="{7818FF7F-CE9D-194C-A505-49F41CDF882E}" type="presOf" srcId="{DEA5FD7B-C511-430C-91EF-4218C8B3A511}" destId="{9FCA60C0-F850-F549-9857-6582FDF8E305}" srcOrd="0" destOrd="0" presId="urn:microsoft.com/office/officeart/2008/layout/LinedList"/>
    <dgm:cxn modelId="{68418D9F-01A5-B24F-825E-4B618063BDF2}" type="presOf" srcId="{9F70AEFB-DF58-4876-BE07-0007C5ECC335}" destId="{DEE70242-24D8-444B-8FAF-043BFDAC8847}" srcOrd="0" destOrd="0" presId="urn:microsoft.com/office/officeart/2008/layout/LinedList"/>
    <dgm:cxn modelId="{A40D6CB9-3D09-6242-B5FF-C28AD569D440}" type="presOf" srcId="{B800A69F-6D65-444D-A844-FC1A27849398}" destId="{AC5F0BD4-6532-7245-A12D-2C5986480E5A}" srcOrd="0" destOrd="0" presId="urn:microsoft.com/office/officeart/2008/layout/LinedList"/>
    <dgm:cxn modelId="{AF5264BB-C076-714B-A6D7-28332A64E960}" type="presOf" srcId="{65561C9C-B959-4368-BAE4-D215FC65B27D}" destId="{2C2B5240-B182-F147-A1E7-71B1931FAF09}" srcOrd="0" destOrd="0" presId="urn:microsoft.com/office/officeart/2008/layout/LinedList"/>
    <dgm:cxn modelId="{CF7BB5BE-BE87-C540-8586-A28CBFCC5A4A}" type="presOf" srcId="{E2F3286E-D502-43BE-BC25-F44EAFE29246}" destId="{29F3B02C-EDA9-EA40-AD46-DCF8A3664072}" srcOrd="0" destOrd="0" presId="urn:microsoft.com/office/officeart/2008/layout/LinedList"/>
    <dgm:cxn modelId="{39746ACD-9810-4D49-93DF-EE99887299D3}" type="presOf" srcId="{488CDDEB-B66F-4EAF-B433-17C8E5FF400D}" destId="{DEB36194-BCD4-6C4A-B5D8-785AB88F7426}" srcOrd="0" destOrd="0" presId="urn:microsoft.com/office/officeart/2008/layout/LinedList"/>
    <dgm:cxn modelId="{A9CD17CF-233A-4E7B-AD8C-FB798B2E91F8}" srcId="{65561C9C-B959-4368-BAE4-D215FC65B27D}" destId="{A18EE6C0-3229-4CBB-B555-6B2790EF8D0B}" srcOrd="9" destOrd="0" parTransId="{1CDD69AE-4AF3-4311-887C-0FD44EF5575A}" sibTransId="{4DEA3ABB-B5C9-4E42-A376-E0CBB39EFB54}"/>
    <dgm:cxn modelId="{B23561E9-6535-7048-BB1D-06DE3DFCA302}" type="presOf" srcId="{A18EE6C0-3229-4CBB-B555-6B2790EF8D0B}" destId="{96DE6EDE-F197-714B-84B4-998F559CDD19}" srcOrd="0" destOrd="0" presId="urn:microsoft.com/office/officeart/2008/layout/LinedList"/>
    <dgm:cxn modelId="{FEA7672B-6D9B-D94A-939B-14AB1EAD8EE3}" type="presParOf" srcId="{2C2B5240-B182-F147-A1E7-71B1931FAF09}" destId="{CE02D6B3-0C9B-5441-9978-BE41DE9F69A1}" srcOrd="0" destOrd="0" presId="urn:microsoft.com/office/officeart/2008/layout/LinedList"/>
    <dgm:cxn modelId="{53F666DE-3CC3-5A4B-8EC6-544F49EFED22}" type="presParOf" srcId="{2C2B5240-B182-F147-A1E7-71B1931FAF09}" destId="{CEF1E733-10C6-CC49-B9E9-1F8B73D664C0}" srcOrd="1" destOrd="0" presId="urn:microsoft.com/office/officeart/2008/layout/LinedList"/>
    <dgm:cxn modelId="{A40BB4F2-4753-8E44-9314-2B7147D65F2E}" type="presParOf" srcId="{CEF1E733-10C6-CC49-B9E9-1F8B73D664C0}" destId="{9FCA60C0-F850-F549-9857-6582FDF8E305}" srcOrd="0" destOrd="0" presId="urn:microsoft.com/office/officeart/2008/layout/LinedList"/>
    <dgm:cxn modelId="{0A3FF6FB-7679-DC41-B832-EFC37F922B26}" type="presParOf" srcId="{CEF1E733-10C6-CC49-B9E9-1F8B73D664C0}" destId="{7A271BA3-655E-7A49-911B-09E2D2E7D16D}" srcOrd="1" destOrd="0" presId="urn:microsoft.com/office/officeart/2008/layout/LinedList"/>
    <dgm:cxn modelId="{5A4093E3-14C0-BF44-8EBA-BE0F5105BD6C}" type="presParOf" srcId="{2C2B5240-B182-F147-A1E7-71B1931FAF09}" destId="{16FE4FED-9F4D-F941-A623-B0DB97AA7C37}" srcOrd="2" destOrd="0" presId="urn:microsoft.com/office/officeart/2008/layout/LinedList"/>
    <dgm:cxn modelId="{02913E14-22B3-AE47-AFE7-5B8CE2CEE787}" type="presParOf" srcId="{2C2B5240-B182-F147-A1E7-71B1931FAF09}" destId="{93C384A4-4366-7D4D-8044-E2869209CD5E}" srcOrd="3" destOrd="0" presId="urn:microsoft.com/office/officeart/2008/layout/LinedList"/>
    <dgm:cxn modelId="{A8067C13-58F2-A340-A572-8671B3256936}" type="presParOf" srcId="{93C384A4-4366-7D4D-8044-E2869209CD5E}" destId="{DEB36194-BCD4-6C4A-B5D8-785AB88F7426}" srcOrd="0" destOrd="0" presId="urn:microsoft.com/office/officeart/2008/layout/LinedList"/>
    <dgm:cxn modelId="{B99064DC-5B55-874D-9E00-0C38D7C06C4B}" type="presParOf" srcId="{93C384A4-4366-7D4D-8044-E2869209CD5E}" destId="{8BC2C1BF-31AA-3749-9F5D-254BDED05211}" srcOrd="1" destOrd="0" presId="urn:microsoft.com/office/officeart/2008/layout/LinedList"/>
    <dgm:cxn modelId="{9429D2F4-04C9-8042-B543-06A1760B4A7F}" type="presParOf" srcId="{2C2B5240-B182-F147-A1E7-71B1931FAF09}" destId="{A62E26F5-1D9A-FD49-9FA3-24D6DA8F353E}" srcOrd="4" destOrd="0" presId="urn:microsoft.com/office/officeart/2008/layout/LinedList"/>
    <dgm:cxn modelId="{4C001E40-F00E-604B-AE5E-52089F2D827C}" type="presParOf" srcId="{2C2B5240-B182-F147-A1E7-71B1931FAF09}" destId="{BEF3F920-B8A7-D943-9C76-ABC36AA92C5E}" srcOrd="5" destOrd="0" presId="urn:microsoft.com/office/officeart/2008/layout/LinedList"/>
    <dgm:cxn modelId="{E1D8DA9E-B9A8-DD4F-9608-E4EA607AC46B}" type="presParOf" srcId="{BEF3F920-B8A7-D943-9C76-ABC36AA92C5E}" destId="{DEE70242-24D8-444B-8FAF-043BFDAC8847}" srcOrd="0" destOrd="0" presId="urn:microsoft.com/office/officeart/2008/layout/LinedList"/>
    <dgm:cxn modelId="{57E930E8-B41A-C441-BF69-B12DCE226C6B}" type="presParOf" srcId="{BEF3F920-B8A7-D943-9C76-ABC36AA92C5E}" destId="{A031A670-E8B7-1A49-A6C7-D6174AA5BD5F}" srcOrd="1" destOrd="0" presId="urn:microsoft.com/office/officeart/2008/layout/LinedList"/>
    <dgm:cxn modelId="{FDC4F0BA-115F-8C46-B742-A195BB05B884}" type="presParOf" srcId="{2C2B5240-B182-F147-A1E7-71B1931FAF09}" destId="{DF5A7993-97D7-294D-8F17-ECA5366F3A78}" srcOrd="6" destOrd="0" presId="urn:microsoft.com/office/officeart/2008/layout/LinedList"/>
    <dgm:cxn modelId="{D38C74EA-1102-254C-BE20-D8A0A80DA408}" type="presParOf" srcId="{2C2B5240-B182-F147-A1E7-71B1931FAF09}" destId="{05CC7733-318F-D341-92C8-112E3CCFDB1A}" srcOrd="7" destOrd="0" presId="urn:microsoft.com/office/officeart/2008/layout/LinedList"/>
    <dgm:cxn modelId="{1B60B9A7-BF67-AC42-B36A-C0E33A3E46D7}" type="presParOf" srcId="{05CC7733-318F-D341-92C8-112E3CCFDB1A}" destId="{18233186-1F4D-874A-9A93-91F9AAB3DBB8}" srcOrd="0" destOrd="0" presId="urn:microsoft.com/office/officeart/2008/layout/LinedList"/>
    <dgm:cxn modelId="{9E509D63-A00C-3148-9648-FBB2236E4A2F}" type="presParOf" srcId="{05CC7733-318F-D341-92C8-112E3CCFDB1A}" destId="{68FC2F23-BFD6-F34B-978A-349E29C28662}" srcOrd="1" destOrd="0" presId="urn:microsoft.com/office/officeart/2008/layout/LinedList"/>
    <dgm:cxn modelId="{EA228432-2433-7348-A7EA-CAA52405F108}" type="presParOf" srcId="{2C2B5240-B182-F147-A1E7-71B1931FAF09}" destId="{5CE116BB-861B-364F-B9A2-D545F8A7F30A}" srcOrd="8" destOrd="0" presId="urn:microsoft.com/office/officeart/2008/layout/LinedList"/>
    <dgm:cxn modelId="{7E02FBEE-D639-3B44-B848-3DDA845ECC8B}" type="presParOf" srcId="{2C2B5240-B182-F147-A1E7-71B1931FAF09}" destId="{F1FB9B06-3147-8B43-BF99-DFBF0AA7D18C}" srcOrd="9" destOrd="0" presId="urn:microsoft.com/office/officeart/2008/layout/LinedList"/>
    <dgm:cxn modelId="{CD578F82-F38A-5745-ABC5-C67E086FFC88}" type="presParOf" srcId="{F1FB9B06-3147-8B43-BF99-DFBF0AA7D18C}" destId="{58B8626A-54BA-474C-9559-D1FDCFD06F1A}" srcOrd="0" destOrd="0" presId="urn:microsoft.com/office/officeart/2008/layout/LinedList"/>
    <dgm:cxn modelId="{51BEE5CD-A0FE-7E42-BF7A-89A5CC6676A6}" type="presParOf" srcId="{F1FB9B06-3147-8B43-BF99-DFBF0AA7D18C}" destId="{097160D2-85F7-1240-8AA7-9DCB99E802F8}" srcOrd="1" destOrd="0" presId="urn:microsoft.com/office/officeart/2008/layout/LinedList"/>
    <dgm:cxn modelId="{C95CC433-6FFC-8644-9574-1D1DC97D1742}" type="presParOf" srcId="{2C2B5240-B182-F147-A1E7-71B1931FAF09}" destId="{E2AD14D0-96A7-FD44-8548-6EA81EE49E61}" srcOrd="10" destOrd="0" presId="urn:microsoft.com/office/officeart/2008/layout/LinedList"/>
    <dgm:cxn modelId="{A59150F7-4FEB-8348-9FA6-FC052FA662A9}" type="presParOf" srcId="{2C2B5240-B182-F147-A1E7-71B1931FAF09}" destId="{E6907163-88ED-A941-97E7-85A783FA1213}" srcOrd="11" destOrd="0" presId="urn:microsoft.com/office/officeart/2008/layout/LinedList"/>
    <dgm:cxn modelId="{993DFE9B-A1E2-1643-AE12-C7351B48A13F}" type="presParOf" srcId="{E6907163-88ED-A941-97E7-85A783FA1213}" destId="{AC5F0BD4-6532-7245-A12D-2C5986480E5A}" srcOrd="0" destOrd="0" presId="urn:microsoft.com/office/officeart/2008/layout/LinedList"/>
    <dgm:cxn modelId="{29855C6D-3207-0E42-9909-B1E7ED063294}" type="presParOf" srcId="{E6907163-88ED-A941-97E7-85A783FA1213}" destId="{88EE75D0-5AEF-0B41-A54A-A7FB103D4631}" srcOrd="1" destOrd="0" presId="urn:microsoft.com/office/officeart/2008/layout/LinedList"/>
    <dgm:cxn modelId="{35F04E3A-02DC-6242-8F87-96623245ACEC}" type="presParOf" srcId="{2C2B5240-B182-F147-A1E7-71B1931FAF09}" destId="{C77C6EAD-7E8E-0B4C-9AB8-21080E4833C6}" srcOrd="12" destOrd="0" presId="urn:microsoft.com/office/officeart/2008/layout/LinedList"/>
    <dgm:cxn modelId="{2330CC18-400F-1A43-BD00-F2131D2B2B37}" type="presParOf" srcId="{2C2B5240-B182-F147-A1E7-71B1931FAF09}" destId="{E66A7A65-A050-144A-9F20-0F31F90F9392}" srcOrd="13" destOrd="0" presId="urn:microsoft.com/office/officeart/2008/layout/LinedList"/>
    <dgm:cxn modelId="{F4FA8A25-EDF2-A74E-8A37-6A265EDD7D21}" type="presParOf" srcId="{E66A7A65-A050-144A-9F20-0F31F90F9392}" destId="{342EAD12-257B-8241-8AE7-79D8158D94B2}" srcOrd="0" destOrd="0" presId="urn:microsoft.com/office/officeart/2008/layout/LinedList"/>
    <dgm:cxn modelId="{B722E6B9-E2A7-9744-9104-0294442474F3}" type="presParOf" srcId="{E66A7A65-A050-144A-9F20-0F31F90F9392}" destId="{B0AF3999-0557-D742-BC7E-B8B816823DA2}" srcOrd="1" destOrd="0" presId="urn:microsoft.com/office/officeart/2008/layout/LinedList"/>
    <dgm:cxn modelId="{4B9E9B06-5D34-114C-AF69-72F4F08E7526}" type="presParOf" srcId="{2C2B5240-B182-F147-A1E7-71B1931FAF09}" destId="{134DC5D2-B159-5843-9D31-E6C8DB8A71CA}" srcOrd="14" destOrd="0" presId="urn:microsoft.com/office/officeart/2008/layout/LinedList"/>
    <dgm:cxn modelId="{C8A3CE07-C190-BF4D-91A8-3F8B15743104}" type="presParOf" srcId="{2C2B5240-B182-F147-A1E7-71B1931FAF09}" destId="{FB0886EE-DCF2-EE4A-9F3A-A5CC893BF81A}" srcOrd="15" destOrd="0" presId="urn:microsoft.com/office/officeart/2008/layout/LinedList"/>
    <dgm:cxn modelId="{D709EAEF-1348-EE4D-8B39-E7A732186B52}" type="presParOf" srcId="{FB0886EE-DCF2-EE4A-9F3A-A5CC893BF81A}" destId="{1595E1D9-5C7A-4643-BDAB-FB1EC4A3F3D6}" srcOrd="0" destOrd="0" presId="urn:microsoft.com/office/officeart/2008/layout/LinedList"/>
    <dgm:cxn modelId="{8FDCB14B-6271-584E-89D0-8CC61134EFC2}" type="presParOf" srcId="{FB0886EE-DCF2-EE4A-9F3A-A5CC893BF81A}" destId="{A9F7F1F8-7FAA-CB48-86BC-901F54A2A739}" srcOrd="1" destOrd="0" presId="urn:microsoft.com/office/officeart/2008/layout/LinedList"/>
    <dgm:cxn modelId="{E8E8F4E1-7648-694C-8679-B6E3F6CD066D}" type="presParOf" srcId="{2C2B5240-B182-F147-A1E7-71B1931FAF09}" destId="{E805AE7E-AEAA-C946-B2A2-77B437D8A72B}" srcOrd="16" destOrd="0" presId="urn:microsoft.com/office/officeart/2008/layout/LinedList"/>
    <dgm:cxn modelId="{9F73058B-6CEF-6C44-8668-191109C27B0A}" type="presParOf" srcId="{2C2B5240-B182-F147-A1E7-71B1931FAF09}" destId="{E691EE78-3691-3941-9FAD-009E4CA8D663}" srcOrd="17" destOrd="0" presId="urn:microsoft.com/office/officeart/2008/layout/LinedList"/>
    <dgm:cxn modelId="{D263D2D8-AD3B-E14A-9119-22394E920BD9}" type="presParOf" srcId="{E691EE78-3691-3941-9FAD-009E4CA8D663}" destId="{29F3B02C-EDA9-EA40-AD46-DCF8A3664072}" srcOrd="0" destOrd="0" presId="urn:microsoft.com/office/officeart/2008/layout/LinedList"/>
    <dgm:cxn modelId="{E0944560-7907-5D49-B29A-0BC308249B09}" type="presParOf" srcId="{E691EE78-3691-3941-9FAD-009E4CA8D663}" destId="{7A2DE670-CA85-E14E-8B6D-2373D68AC38C}" srcOrd="1" destOrd="0" presId="urn:microsoft.com/office/officeart/2008/layout/LinedList"/>
    <dgm:cxn modelId="{82E5CA31-3AA0-B540-B87D-007ED44DDCE7}" type="presParOf" srcId="{2C2B5240-B182-F147-A1E7-71B1931FAF09}" destId="{7D9F04C9-0D95-194D-8270-CF4CF2BAA06C}" srcOrd="18" destOrd="0" presId="urn:microsoft.com/office/officeart/2008/layout/LinedList"/>
    <dgm:cxn modelId="{0F88A8D8-3022-2145-87D6-EBFD94AF86D2}" type="presParOf" srcId="{2C2B5240-B182-F147-A1E7-71B1931FAF09}" destId="{2C7A54DF-BF6B-DC43-B1C6-9E827FCFB9D8}" srcOrd="19" destOrd="0" presId="urn:microsoft.com/office/officeart/2008/layout/LinedList"/>
    <dgm:cxn modelId="{B5F08EE8-F3AA-AD40-9990-DFB0728BD350}" type="presParOf" srcId="{2C7A54DF-BF6B-DC43-B1C6-9E827FCFB9D8}" destId="{96DE6EDE-F197-714B-84B4-998F559CDD19}" srcOrd="0" destOrd="0" presId="urn:microsoft.com/office/officeart/2008/layout/LinedList"/>
    <dgm:cxn modelId="{14454D21-7662-CA45-8619-EEBFB930F8C0}" type="presParOf" srcId="{2C7A54DF-BF6B-DC43-B1C6-9E827FCFB9D8}" destId="{10771F9D-26D1-F240-B5C7-9A5BE03A14B2}" srcOrd="1" destOrd="0" presId="urn:microsoft.com/office/officeart/2008/layout/LinedList"/>
    <dgm:cxn modelId="{FF6BA157-4454-CD45-BB16-F36A7A405915}" type="presParOf" srcId="{2C2B5240-B182-F147-A1E7-71B1931FAF09}" destId="{B63531B2-09FF-164A-8A88-90150CEC4FE2}" srcOrd="20" destOrd="0" presId="urn:microsoft.com/office/officeart/2008/layout/LinedList"/>
    <dgm:cxn modelId="{1D23C994-BD55-FE40-8821-4A744634D5E5}" type="presParOf" srcId="{2C2B5240-B182-F147-A1E7-71B1931FAF09}" destId="{C3B6F07E-BEE8-6741-9E4B-316ADDFAE56C}" srcOrd="21" destOrd="0" presId="urn:microsoft.com/office/officeart/2008/layout/LinedList"/>
    <dgm:cxn modelId="{5275B8B8-423F-814A-95A7-A3FB28C3E04B}" type="presParOf" srcId="{C3B6F07E-BEE8-6741-9E4B-316ADDFAE56C}" destId="{716205E8-F00F-4847-9FC5-985CC8DA537B}" srcOrd="0" destOrd="0" presId="urn:microsoft.com/office/officeart/2008/layout/LinedList"/>
    <dgm:cxn modelId="{FD37C5BF-A5F5-6649-91E6-0C8F7EB05FF9}" type="presParOf" srcId="{C3B6F07E-BEE8-6741-9E4B-316ADDFAE56C}" destId="{D1D7DDAA-3010-0549-9603-F5263DB5AEF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02D6B3-0C9B-5441-9978-BE41DE9F69A1}">
      <dsp:nvSpPr>
        <dsp:cNvPr id="0" name=""/>
        <dsp:cNvSpPr/>
      </dsp:nvSpPr>
      <dsp:spPr>
        <a:xfrm>
          <a:off x="0" y="212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FCA60C0-F850-F549-9857-6582FDF8E305}">
      <dsp:nvSpPr>
        <dsp:cNvPr id="0" name=""/>
        <dsp:cNvSpPr/>
      </dsp:nvSpPr>
      <dsp:spPr>
        <a:xfrm>
          <a:off x="0" y="212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Not indenting properly: not enough spaces, nesting inside the wrong object</a:t>
          </a:r>
        </a:p>
      </dsp:txBody>
      <dsp:txXfrm>
        <a:off x="0" y="2124"/>
        <a:ext cx="10515600" cy="395189"/>
      </dsp:txXfrm>
    </dsp:sp>
    <dsp:sp modelId="{16FE4FED-9F4D-F941-A623-B0DB97AA7C37}">
      <dsp:nvSpPr>
        <dsp:cNvPr id="0" name=""/>
        <dsp:cNvSpPr/>
      </dsp:nvSpPr>
      <dsp:spPr>
        <a:xfrm>
          <a:off x="0" y="39731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EB36194-BCD4-6C4A-B5D8-785AB88F7426}">
      <dsp:nvSpPr>
        <dsp:cNvPr id="0" name=""/>
        <dsp:cNvSpPr/>
      </dsp:nvSpPr>
      <dsp:spPr>
        <a:xfrm>
          <a:off x="0" y="39731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Typos: bad paths, names, etc. Names in YAML are case sensitive, too</a:t>
          </a:r>
        </a:p>
      </dsp:txBody>
      <dsp:txXfrm>
        <a:off x="0" y="397314"/>
        <a:ext cx="10515600" cy="395189"/>
      </dsp:txXfrm>
    </dsp:sp>
    <dsp:sp modelId="{A62E26F5-1D9A-FD49-9FA3-24D6DA8F353E}">
      <dsp:nvSpPr>
        <dsp:cNvPr id="0" name=""/>
        <dsp:cNvSpPr/>
      </dsp:nvSpPr>
      <dsp:spPr>
        <a:xfrm>
          <a:off x="0" y="79250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DEE70242-24D8-444B-8FAF-043BFDAC8847}">
      <dsp:nvSpPr>
        <dsp:cNvPr id="0" name=""/>
        <dsp:cNvSpPr/>
      </dsp:nvSpPr>
      <dsp:spPr>
        <a:xfrm>
          <a:off x="0" y="79250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Using hyphen notation (array) when not needed—writing lists is so tempting </a:t>
          </a:r>
        </a:p>
      </dsp:txBody>
      <dsp:txXfrm>
        <a:off x="0" y="792504"/>
        <a:ext cx="10515600" cy="395189"/>
      </dsp:txXfrm>
    </dsp:sp>
    <dsp:sp modelId="{DF5A7993-97D7-294D-8F17-ECA5366F3A78}">
      <dsp:nvSpPr>
        <dsp:cNvPr id="0" name=""/>
        <dsp:cNvSpPr/>
      </dsp:nvSpPr>
      <dsp:spPr>
        <a:xfrm>
          <a:off x="0" y="118769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8233186-1F4D-874A-9A93-91F9AAB3DBB8}">
      <dsp:nvSpPr>
        <dsp:cNvPr id="0" name=""/>
        <dsp:cNvSpPr/>
      </dsp:nvSpPr>
      <dsp:spPr>
        <a:xfrm>
          <a:off x="0" y="118769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Not escaping strings (for instance description: This is the item: oh hello breaks due to the colon)</a:t>
          </a:r>
        </a:p>
      </dsp:txBody>
      <dsp:txXfrm>
        <a:off x="0" y="1187694"/>
        <a:ext cx="10515600" cy="395189"/>
      </dsp:txXfrm>
    </dsp:sp>
    <dsp:sp modelId="{5CE116BB-861B-364F-B9A2-D545F8A7F30A}">
      <dsp:nvSpPr>
        <dsp:cNvPr id="0" name=""/>
        <dsp:cNvSpPr/>
      </dsp:nvSpPr>
      <dsp:spPr>
        <a:xfrm>
          <a:off x="0" y="158288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58B8626A-54BA-474C-9559-D1FDCFD06F1A}">
      <dsp:nvSpPr>
        <dsp:cNvPr id="0" name=""/>
        <dsp:cNvSpPr/>
      </dsp:nvSpPr>
      <dsp:spPr>
        <a:xfrm>
          <a:off x="0" y="158288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Forgetting about colons and slashes, especially in path objects (#components or /users{id})</a:t>
          </a:r>
        </a:p>
      </dsp:txBody>
      <dsp:txXfrm>
        <a:off x="0" y="1582884"/>
        <a:ext cx="10515600" cy="395189"/>
      </dsp:txXfrm>
    </dsp:sp>
    <dsp:sp modelId="{E2AD14D0-96A7-FD44-8548-6EA81EE49E61}">
      <dsp:nvSpPr>
        <dsp:cNvPr id="0" name=""/>
        <dsp:cNvSpPr/>
      </dsp:nvSpPr>
      <dsp:spPr>
        <a:xfrm>
          <a:off x="0" y="197807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C5F0BD4-6532-7245-A12D-2C5986480E5A}">
      <dsp:nvSpPr>
        <dsp:cNvPr id="0" name=""/>
        <dsp:cNvSpPr/>
      </dsp:nvSpPr>
      <dsp:spPr>
        <a:xfrm>
          <a:off x="0" y="1978074"/>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Using required as a property attribute instead of object-level list</a:t>
          </a:r>
        </a:p>
      </dsp:txBody>
      <dsp:txXfrm>
        <a:off x="0" y="1978074"/>
        <a:ext cx="10515600" cy="395189"/>
      </dsp:txXfrm>
    </dsp:sp>
    <dsp:sp modelId="{C77C6EAD-7E8E-0B4C-9AB8-21080E4833C6}">
      <dsp:nvSpPr>
        <dsp:cNvPr id="0" name=""/>
        <dsp:cNvSpPr/>
      </dsp:nvSpPr>
      <dsp:spPr>
        <a:xfrm>
          <a:off x="0" y="237326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342EAD12-257B-8241-8AE7-79D8158D94B2}">
      <dsp:nvSpPr>
        <dsp:cNvPr id="0" name=""/>
        <dsp:cNvSpPr/>
      </dsp:nvSpPr>
      <dsp:spPr>
        <a:xfrm>
          <a:off x="0" y="237326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Using wrong data types and keywords</a:t>
          </a:r>
        </a:p>
      </dsp:txBody>
      <dsp:txXfrm>
        <a:off x="0" y="2373263"/>
        <a:ext cx="10515600" cy="395189"/>
      </dsp:txXfrm>
    </dsp:sp>
    <dsp:sp modelId="{134DC5D2-B159-5843-9D31-E6C8DB8A71CA}">
      <dsp:nvSpPr>
        <dsp:cNvPr id="0" name=""/>
        <dsp:cNvSpPr/>
      </dsp:nvSpPr>
      <dsp:spPr>
        <a:xfrm>
          <a:off x="0" y="276845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1595E1D9-5C7A-4643-BDAB-FB1EC4A3F3D6}">
      <dsp:nvSpPr>
        <dsp:cNvPr id="0" name=""/>
        <dsp:cNvSpPr/>
      </dsp:nvSpPr>
      <dsp:spPr>
        <a:xfrm>
          <a:off x="0" y="276845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Keywords without a value</a:t>
          </a:r>
        </a:p>
      </dsp:txBody>
      <dsp:txXfrm>
        <a:off x="0" y="2768453"/>
        <a:ext cx="10515600" cy="395189"/>
      </dsp:txXfrm>
    </dsp:sp>
    <dsp:sp modelId="{E805AE7E-AEAA-C946-B2A2-77B437D8A72B}">
      <dsp:nvSpPr>
        <dsp:cNvPr id="0" name=""/>
        <dsp:cNvSpPr/>
      </dsp:nvSpPr>
      <dsp:spPr>
        <a:xfrm>
          <a:off x="0" y="316364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29F3B02C-EDA9-EA40-AD46-DCF8A3664072}">
      <dsp:nvSpPr>
        <dsp:cNvPr id="0" name=""/>
        <dsp:cNvSpPr/>
      </dsp:nvSpPr>
      <dsp:spPr>
        <a:xfrm>
          <a:off x="0" y="316364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Forgetting about keywords (for instance, not adding type to properties)</a:t>
          </a:r>
        </a:p>
      </dsp:txBody>
      <dsp:txXfrm>
        <a:off x="0" y="3163643"/>
        <a:ext cx="10515600" cy="395189"/>
      </dsp:txXfrm>
    </dsp:sp>
    <dsp:sp modelId="{7D9F04C9-0D95-194D-8270-CF4CF2BAA06C}">
      <dsp:nvSpPr>
        <dsp:cNvPr id="0" name=""/>
        <dsp:cNvSpPr/>
      </dsp:nvSpPr>
      <dsp:spPr>
        <a:xfrm>
          <a:off x="0" y="355883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6DE6EDE-F197-714B-84B4-998F559CDD19}">
      <dsp:nvSpPr>
        <dsp:cNvPr id="0" name=""/>
        <dsp:cNvSpPr/>
      </dsp:nvSpPr>
      <dsp:spPr>
        <a:xfrm>
          <a:off x="0" y="355883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Using default with required parameters/properties</a:t>
          </a:r>
        </a:p>
      </dsp:txBody>
      <dsp:txXfrm>
        <a:off x="0" y="3558833"/>
        <a:ext cx="10515600" cy="395189"/>
      </dsp:txXfrm>
    </dsp:sp>
    <dsp:sp modelId="{B63531B2-09FF-164A-8A88-90150CEC4FE2}">
      <dsp:nvSpPr>
        <dsp:cNvPr id="0" name=""/>
        <dsp:cNvSpPr/>
      </dsp:nvSpPr>
      <dsp:spPr>
        <a:xfrm>
          <a:off x="0" y="3954023"/>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16205E8-F00F-4847-9FC5-985CC8DA537B}">
      <dsp:nvSpPr>
        <dsp:cNvPr id="0" name=""/>
        <dsp:cNvSpPr/>
      </dsp:nvSpPr>
      <dsp:spPr>
        <a:xfrm>
          <a:off x="0" y="3954023"/>
          <a:ext cx="10515600" cy="3951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a:t>Forgetting about components—you’ll regret that in the long run</a:t>
          </a:r>
        </a:p>
      </dsp:txBody>
      <dsp:txXfrm>
        <a:off x="0" y="3954023"/>
        <a:ext cx="10515600" cy="39518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E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CBD061-58BA-B647-BB8E-A058175DA4B4}" type="datetimeFigureOut">
              <a:rPr lang="en-ES" smtClean="0"/>
              <a:t>08/05/2020</a:t>
            </a:fld>
            <a:endParaRPr lang="en-E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E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E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E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660015-2B5D-F745-820C-378BBF295F99}" type="slidenum">
              <a:rPr lang="en-ES" smtClean="0"/>
              <a:t>‹#›</a:t>
            </a:fld>
            <a:endParaRPr lang="en-ES"/>
          </a:p>
        </p:txBody>
      </p:sp>
    </p:spTree>
    <p:extLst>
      <p:ext uri="{BB962C8B-B14F-4D97-AF65-F5344CB8AC3E}">
        <p14:creationId xmlns:p14="http://schemas.microsoft.com/office/powerpoint/2010/main" val="3171745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ithub.com/OAI/OpenAPI-Specification/issues/256"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swagger.io/docs/specification/adding-example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1</a:t>
            </a:fld>
            <a:endParaRPr lang="en-ES"/>
          </a:p>
        </p:txBody>
      </p:sp>
    </p:spTree>
    <p:extLst>
      <p:ext uri="{BB962C8B-B14F-4D97-AF65-F5344CB8AC3E}">
        <p14:creationId xmlns:p14="http://schemas.microsoft.com/office/powerpoint/2010/main" val="3530552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12</a:t>
            </a:fld>
            <a:endParaRPr lang="en-ES"/>
          </a:p>
        </p:txBody>
      </p:sp>
    </p:spTree>
    <p:extLst>
      <p:ext uri="{BB962C8B-B14F-4D97-AF65-F5344CB8AC3E}">
        <p14:creationId xmlns:p14="http://schemas.microsoft.com/office/powerpoint/2010/main" val="2902945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13</a:t>
            </a:fld>
            <a:endParaRPr lang="en-ES"/>
          </a:p>
        </p:txBody>
      </p:sp>
    </p:spTree>
    <p:extLst>
      <p:ext uri="{BB962C8B-B14F-4D97-AF65-F5344CB8AC3E}">
        <p14:creationId xmlns:p14="http://schemas.microsoft.com/office/powerpoint/2010/main" val="3926085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how a typical </a:t>
            </a:r>
            <a:r>
              <a:rPr lang="en-US" dirty="0" err="1"/>
              <a:t>OpenAPI</a:t>
            </a:r>
            <a:r>
              <a:rPr lang="en-US" dirty="0"/>
              <a:t> 3.0 file looks like. It can be in either JSON or YAML formats…</a:t>
            </a:r>
          </a:p>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15</a:t>
            </a:fld>
            <a:endParaRPr lang="en-ES"/>
          </a:p>
        </p:txBody>
      </p:sp>
    </p:spTree>
    <p:extLst>
      <p:ext uri="{BB962C8B-B14F-4D97-AF65-F5344CB8AC3E}">
        <p14:creationId xmlns:p14="http://schemas.microsoft.com/office/powerpoint/2010/main" val="16219471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OpenAPI</a:t>
            </a:r>
            <a:r>
              <a:rPr lang="en-US" dirty="0"/>
              <a:t> specification files can be written in JSON or YAML. </a:t>
            </a:r>
          </a:p>
          <a:p>
            <a:endParaRPr lang="en-US" dirty="0"/>
          </a:p>
          <a:p>
            <a:r>
              <a:rPr lang="en-US" dirty="0"/>
              <a:t>My choice is to go with YAML. It’s a superset of JSON, and it’s way easier to write and read. You can insert JSON into YAML but not </a:t>
            </a:r>
            <a:r>
              <a:rPr lang="en-US" dirty="0" err="1"/>
              <a:t>viceversa</a:t>
            </a:r>
            <a:r>
              <a:rPr lang="en-US" dirty="0"/>
              <a:t>. You can also convert between the two of them.</a:t>
            </a:r>
          </a:p>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16</a:t>
            </a:fld>
            <a:endParaRPr lang="en-ES"/>
          </a:p>
        </p:txBody>
      </p:sp>
    </p:spTree>
    <p:extLst>
      <p:ext uri="{BB962C8B-B14F-4D97-AF65-F5344CB8AC3E}">
        <p14:creationId xmlns:p14="http://schemas.microsoft.com/office/powerpoint/2010/main" val="3891995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17</a:t>
            </a:fld>
            <a:endParaRPr lang="en-ES"/>
          </a:p>
        </p:txBody>
      </p:sp>
    </p:spTree>
    <p:extLst>
      <p:ext uri="{BB962C8B-B14F-4D97-AF65-F5344CB8AC3E}">
        <p14:creationId xmlns:p14="http://schemas.microsoft.com/office/powerpoint/2010/main" val="21954230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tough question: Swagger 2.0 or </a:t>
            </a:r>
            <a:r>
              <a:rPr lang="en-US" dirty="0" err="1"/>
              <a:t>OpenAPI</a:t>
            </a:r>
            <a:r>
              <a:rPr lang="en-US" dirty="0"/>
              <a:t> 3.0? </a:t>
            </a:r>
          </a:p>
          <a:p>
            <a:endParaRPr lang="en-US" dirty="0"/>
          </a:p>
          <a:p>
            <a:r>
              <a:rPr lang="en-US" dirty="0"/>
              <a:t>Well, </a:t>
            </a:r>
            <a:r>
              <a:rPr lang="en-US" dirty="0" err="1"/>
              <a:t>OpenAPI</a:t>
            </a:r>
            <a:r>
              <a:rPr lang="en-US" dirty="0"/>
              <a:t> 3.0 is the future, has a simpler, better structure, and better support for the JSON schema.  It supports links, callbacks, and other cool features.</a:t>
            </a:r>
          </a:p>
          <a:p>
            <a:endParaRPr lang="en-US" dirty="0"/>
          </a:p>
          <a:p>
            <a:r>
              <a:rPr lang="en-US" dirty="0"/>
              <a:t>Swagger is still the name of the tools, so it can be a bit confusing.</a:t>
            </a:r>
          </a:p>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18</a:t>
            </a:fld>
            <a:endParaRPr lang="en-ES"/>
          </a:p>
        </p:txBody>
      </p:sp>
    </p:spTree>
    <p:extLst>
      <p:ext uri="{BB962C8B-B14F-4D97-AF65-F5344CB8AC3E}">
        <p14:creationId xmlns:p14="http://schemas.microsoft.com/office/powerpoint/2010/main" val="31737779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Security schemes are added at API level through the security object.</a:t>
            </a:r>
          </a:p>
          <a:p>
            <a:endParaRPr lang="en-US" dirty="0"/>
          </a:p>
          <a:p>
            <a:r>
              <a:rPr lang="en-US" dirty="0"/>
              <a:t>They can be combined in several ways. In the first example, either </a:t>
            </a:r>
            <a:r>
              <a:rPr lang="en-US" dirty="0" err="1"/>
              <a:t>basicAuth</a:t>
            </a:r>
            <a:r>
              <a:rPr lang="en-US" dirty="0"/>
              <a:t> or </a:t>
            </a:r>
            <a:r>
              <a:rPr lang="en-US" dirty="0" err="1"/>
              <a:t>apiKey</a:t>
            </a:r>
            <a:r>
              <a:rPr lang="en-US" dirty="0"/>
              <a:t> can be used, while in the second it’s apiKey1 AND apiKey2. In the third, it’s OAUTH2 or the combination of two </a:t>
            </a:r>
            <a:r>
              <a:rPr lang="en-US" dirty="0" err="1"/>
              <a:t>apiKeys</a:t>
            </a:r>
            <a:r>
              <a:rPr lang="en-US" dirty="0"/>
              <a:t>.</a:t>
            </a:r>
          </a:p>
          <a:p>
            <a:endParaRPr lang="en-US" dirty="0"/>
          </a:p>
          <a:p>
            <a:r>
              <a:rPr lang="en-US" dirty="0"/>
              <a:t>Security can be defined at path / method level, which overrides global settings.</a:t>
            </a:r>
          </a:p>
          <a:p>
            <a:endParaRPr lang="en-US" dirty="0"/>
          </a:p>
          <a:p>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22</a:t>
            </a:fld>
            <a:endParaRPr lang="nl-NL"/>
          </a:p>
        </p:txBody>
      </p:sp>
    </p:spTree>
    <p:extLst>
      <p:ext uri="{BB962C8B-B14F-4D97-AF65-F5344CB8AC3E}">
        <p14:creationId xmlns:p14="http://schemas.microsoft.com/office/powerpoint/2010/main" val="4166255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23</a:t>
            </a:fld>
            <a:endParaRPr lang="nl-NL"/>
          </a:p>
        </p:txBody>
      </p:sp>
    </p:spTree>
    <p:extLst>
      <p:ext uri="{BB962C8B-B14F-4D97-AF65-F5344CB8AC3E}">
        <p14:creationId xmlns:p14="http://schemas.microsoft.com/office/powerpoint/2010/main" val="5255581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PATH object contains the meat of the whole specification. It’s where you’ll spend the most time designing and documenting the API.</a:t>
            </a:r>
          </a:p>
          <a:p>
            <a:endParaRPr lang="en-US" dirty="0"/>
          </a:p>
          <a:p>
            <a:r>
              <a:rPr lang="en-US" dirty="0"/>
              <a:t>The path object is composed of /paths, followed by HTTP operations that contain information such as request parameters/body, responses, etc.</a:t>
            </a:r>
          </a:p>
          <a:p>
            <a:endParaRPr lang="en-US" dirty="0"/>
          </a:p>
          <a:p>
            <a:r>
              <a:rPr lang="en-US" dirty="0"/>
              <a:t>Since OpenAPI 3.0, paths can be deprecated.</a:t>
            </a:r>
          </a:p>
        </p:txBody>
      </p:sp>
      <p:sp>
        <p:nvSpPr>
          <p:cNvPr id="4" name="Slide Number Placeholder 3"/>
          <p:cNvSpPr>
            <a:spLocks noGrp="1"/>
          </p:cNvSpPr>
          <p:nvPr>
            <p:ph type="sldNum" sz="quarter" idx="5"/>
          </p:nvPr>
        </p:nvSpPr>
        <p:spPr/>
        <p:txBody>
          <a:bodyPr/>
          <a:lstStyle/>
          <a:p>
            <a:fld id="{866CA95C-C404-43D8-95D3-FCA61F21BFB5}" type="slidenum">
              <a:rPr lang="nl-NL" smtClean="0"/>
              <a:t>25</a:t>
            </a:fld>
            <a:endParaRPr lang="nl-NL"/>
          </a:p>
        </p:txBody>
      </p:sp>
    </p:spTree>
    <p:extLst>
      <p:ext uri="{BB962C8B-B14F-4D97-AF65-F5344CB8AC3E}">
        <p14:creationId xmlns:p14="http://schemas.microsoft.com/office/powerpoint/2010/main" val="26603971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Path parameters are variable parts of a URL path.  The parameter name must be the same as specified in the path. Also remember to add </a:t>
            </a:r>
            <a:r>
              <a:rPr lang="en-US" dirty="0"/>
              <a:t>required: true</a:t>
            </a:r>
            <a:r>
              <a:rPr lang="en-US" sz="900" b="0" i="0" kern="1200" dirty="0">
                <a:solidFill>
                  <a:schemeClr val="tx1"/>
                </a:solidFill>
                <a:effectLst/>
                <a:latin typeface="+mn-lt"/>
                <a:ea typeface="+mn-ea"/>
                <a:cs typeface="+mn-cs"/>
              </a:rPr>
              <a:t>, because path parameters are always required. </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Query parameters go in the URL. To describe API keys passed as query parameters, use </a:t>
            </a:r>
            <a:r>
              <a:rPr lang="en-US" dirty="0"/>
              <a:t>securitySchemes</a:t>
            </a:r>
            <a:r>
              <a:rPr lang="en-US" sz="900" b="0" i="0" kern="1200" dirty="0">
                <a:solidFill>
                  <a:schemeClr val="tx1"/>
                </a:solidFill>
                <a:effectLst/>
                <a:latin typeface="+mn-lt"/>
                <a:ea typeface="+mn-ea"/>
                <a:cs typeface="+mn-cs"/>
              </a:rPr>
              <a:t> and </a:t>
            </a:r>
            <a:r>
              <a:rPr lang="en-US" dirty="0"/>
              <a:t>security </a:t>
            </a:r>
            <a:r>
              <a:rPr lang="en-US" sz="900" b="0" i="0" kern="1200" dirty="0">
                <a:solidFill>
                  <a:schemeClr val="tx1"/>
                </a:solidFill>
                <a:effectLst/>
                <a:latin typeface="+mn-lt"/>
                <a:ea typeface="+mn-ea"/>
                <a:cs typeface="+mn-cs"/>
              </a:rPr>
              <a:t>instead. With </a:t>
            </a:r>
            <a:r>
              <a:rPr lang="en-US" sz="900" b="0" i="0" kern="1200" dirty="0" err="1">
                <a:solidFill>
                  <a:schemeClr val="tx1"/>
                </a:solidFill>
                <a:effectLst/>
                <a:latin typeface="+mn-lt"/>
                <a:ea typeface="+mn-ea"/>
                <a:cs typeface="+mn-cs"/>
              </a:rPr>
              <a:t>allowReserved</a:t>
            </a:r>
            <a:r>
              <a:rPr lang="en-US" sz="900" b="0" i="0" kern="1200" dirty="0">
                <a:solidFill>
                  <a:schemeClr val="tx1"/>
                </a:solidFill>
                <a:effectLst/>
                <a:latin typeface="+mn-lt"/>
                <a:ea typeface="+mn-ea"/>
                <a:cs typeface="+mn-cs"/>
              </a:rPr>
              <a:t>: true you can avoid the typical percent-encoded URLs.</a:t>
            </a:r>
          </a:p>
          <a:p>
            <a:endParaRPr lang="en-US" sz="900" b="0" i="0" kern="1200" dirty="0">
              <a:solidFill>
                <a:schemeClr val="tx1"/>
              </a:solidFill>
              <a:effectLst/>
              <a:latin typeface="+mn-lt"/>
              <a:ea typeface="+mn-ea"/>
              <a:cs typeface="+mn-cs"/>
            </a:endParaRPr>
          </a:p>
          <a:p>
            <a:r>
              <a:rPr lang="en-US" dirty="0"/>
              <a:t>Header parameters go in the header of the HTTP request. </a:t>
            </a:r>
            <a:r>
              <a:rPr lang="en-US" sz="900" b="0" i="0" kern="1200" dirty="0">
                <a:solidFill>
                  <a:schemeClr val="tx1"/>
                </a:solidFill>
                <a:effectLst/>
                <a:latin typeface="+mn-lt"/>
                <a:ea typeface="+mn-ea"/>
                <a:cs typeface="+mn-cs"/>
              </a:rPr>
              <a:t>Header parameters named </a:t>
            </a:r>
            <a:r>
              <a:rPr lang="en-US" dirty="0"/>
              <a:t>Accept</a:t>
            </a:r>
            <a:r>
              <a:rPr lang="en-US" sz="900" b="0" i="0" kern="1200" dirty="0">
                <a:solidFill>
                  <a:schemeClr val="tx1"/>
                </a:solidFill>
                <a:effectLst/>
                <a:latin typeface="+mn-lt"/>
                <a:ea typeface="+mn-ea"/>
                <a:cs typeface="+mn-cs"/>
              </a:rPr>
              <a:t>, </a:t>
            </a:r>
            <a:r>
              <a:rPr lang="en-US" dirty="0"/>
              <a:t>Content-Type</a:t>
            </a:r>
            <a:r>
              <a:rPr lang="en-US" sz="900" b="0" i="0" kern="1200" dirty="0">
                <a:solidFill>
                  <a:schemeClr val="tx1"/>
                </a:solidFill>
                <a:effectLst/>
                <a:latin typeface="+mn-lt"/>
                <a:ea typeface="+mn-ea"/>
                <a:cs typeface="+mn-cs"/>
              </a:rPr>
              <a:t> and </a:t>
            </a:r>
            <a:r>
              <a:rPr lang="en-US" dirty="0"/>
              <a:t>Authorization</a:t>
            </a:r>
            <a:r>
              <a:rPr lang="en-US" sz="900" b="0" i="0" kern="1200" dirty="0">
                <a:solidFill>
                  <a:schemeClr val="tx1"/>
                </a:solidFill>
                <a:effectLst/>
                <a:latin typeface="+mn-lt"/>
                <a:ea typeface="+mn-ea"/>
                <a:cs typeface="+mn-cs"/>
              </a:rPr>
              <a:t> are not allowed. To describe these headers, use the corresponding OpenAPI keywords.</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OpenAPI 3.0 does not support parameter dependencies and mutually exclusive parameters. There is an open feature request at </a:t>
            </a:r>
            <a:r>
              <a:rPr lang="en-US" sz="900" b="0" i="0" u="none" strike="noStrike" kern="1200" dirty="0">
                <a:solidFill>
                  <a:schemeClr val="tx1"/>
                </a:solidFill>
                <a:effectLst/>
                <a:latin typeface="+mn-lt"/>
                <a:ea typeface="+mn-ea"/>
                <a:cs typeface="+mn-cs"/>
                <a:hlinkClick r:id="rId3"/>
              </a:rPr>
              <a:t>https://github.com/OAI/OpenAPI-Specification/issues/256</a:t>
            </a:r>
            <a:r>
              <a:rPr lang="en-US" sz="9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26</a:t>
            </a:fld>
            <a:endParaRPr lang="nl-NL"/>
          </a:p>
        </p:txBody>
      </p:sp>
    </p:spTree>
    <p:extLst>
      <p:ext uri="{BB962C8B-B14F-4D97-AF65-F5344CB8AC3E}">
        <p14:creationId xmlns:p14="http://schemas.microsoft.com/office/powerpoint/2010/main" val="15916486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2</a:t>
            </a:fld>
            <a:endParaRPr lang="en-ES"/>
          </a:p>
        </p:txBody>
      </p:sp>
    </p:spTree>
    <p:extLst>
      <p:ext uri="{BB962C8B-B14F-4D97-AF65-F5344CB8AC3E}">
        <p14:creationId xmlns:p14="http://schemas.microsoft.com/office/powerpoint/2010/main" val="1337572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You can use </a:t>
            </a:r>
            <a:r>
              <a:rPr lang="en-US" dirty="0" err="1"/>
              <a:t>uniqueItems</a:t>
            </a:r>
            <a:r>
              <a:rPr lang="en-US" dirty="0"/>
              <a:t>: true</a:t>
            </a:r>
            <a:r>
              <a:rPr lang="en-US" sz="900" b="0" i="0" kern="1200" dirty="0">
                <a:solidFill>
                  <a:schemeClr val="tx1"/>
                </a:solidFill>
                <a:effectLst/>
                <a:latin typeface="+mn-lt"/>
                <a:ea typeface="+mn-ea"/>
                <a:cs typeface="+mn-cs"/>
              </a:rPr>
              <a:t> to specify that all items in the array must be unique: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An object is a collection of property/value pairs. The </a:t>
            </a:r>
            <a:r>
              <a:rPr lang="en-US" dirty="0"/>
              <a:t>properties</a:t>
            </a:r>
            <a:r>
              <a:rPr lang="en-US" sz="900" b="0" i="0" kern="1200" dirty="0">
                <a:solidFill>
                  <a:schemeClr val="tx1"/>
                </a:solidFill>
                <a:effectLst/>
                <a:latin typeface="+mn-lt"/>
                <a:ea typeface="+mn-ea"/>
                <a:cs typeface="+mn-cs"/>
              </a:rPr>
              <a:t> keyword is used to define the object properties – you need to list the property names and specify a schema for each property. An object can include nested objects</a:t>
            </a:r>
            <a:br>
              <a:rPr lang="en-US" dirty="0">
                <a:effectLst/>
              </a:rPr>
            </a:br>
            <a:endParaRPr lang="en-US" dirty="0">
              <a:effectLst/>
            </a:endParaRPr>
          </a:p>
          <a:p>
            <a:r>
              <a:rPr lang="en-US" sz="900" b="1" i="0" kern="1200" dirty="0">
                <a:solidFill>
                  <a:schemeClr val="tx1"/>
                </a:solidFill>
                <a:effectLst/>
                <a:latin typeface="+mn-lt"/>
                <a:ea typeface="+mn-ea"/>
                <a:cs typeface="+mn-cs"/>
              </a:rPr>
              <a:t>Tip:</a:t>
            </a:r>
            <a:r>
              <a:rPr lang="en-US" sz="900" b="0" i="0" kern="1200" dirty="0">
                <a:solidFill>
                  <a:schemeClr val="tx1"/>
                </a:solidFill>
                <a:effectLst/>
                <a:latin typeface="+mn-lt"/>
                <a:ea typeface="+mn-ea"/>
                <a:cs typeface="+mn-cs"/>
              </a:rPr>
              <a:t> In OpenAPI, objects are usually defined in the global </a:t>
            </a:r>
            <a:r>
              <a:rPr lang="en-US" dirty="0"/>
              <a:t>components/schemas</a:t>
            </a:r>
            <a:r>
              <a:rPr lang="en-US" sz="900" b="0" i="0" kern="1200" dirty="0">
                <a:solidFill>
                  <a:schemeClr val="tx1"/>
                </a:solidFill>
                <a:effectLst/>
                <a:latin typeface="+mn-lt"/>
                <a:ea typeface="+mn-ea"/>
                <a:cs typeface="+mn-cs"/>
              </a:rPr>
              <a:t> section rather than inline in the request and response definitions.</a:t>
            </a:r>
            <a:br>
              <a:rPr lang="en-US" dirty="0"/>
            </a:br>
            <a:br>
              <a:rPr lang="en-US" dirty="0">
                <a:effectLst/>
              </a:rPr>
            </a:br>
            <a:r>
              <a:rPr lang="en-US" sz="900" b="0" i="0" kern="1200" dirty="0">
                <a:solidFill>
                  <a:schemeClr val="tx1"/>
                </a:solidFill>
                <a:effectLst/>
                <a:latin typeface="+mn-lt"/>
                <a:ea typeface="+mn-ea"/>
                <a:cs typeface="+mn-cs"/>
              </a:rPr>
              <a:t>A schema without a type matches any data type – numbers, strings, objects, and so on. </a:t>
            </a:r>
            <a:r>
              <a:rPr lang="en-US" dirty="0"/>
              <a:t>{}</a:t>
            </a:r>
            <a:r>
              <a:rPr lang="en-US" sz="900" b="0" i="0" kern="1200" dirty="0">
                <a:solidFill>
                  <a:schemeClr val="tx1"/>
                </a:solidFill>
                <a:effectLst/>
                <a:latin typeface="+mn-lt"/>
                <a:ea typeface="+mn-ea"/>
                <a:cs typeface="+mn-cs"/>
              </a:rPr>
              <a:t> is shorthand syntax for an arbitrary-type schema:</a:t>
            </a:r>
          </a:p>
          <a:p>
            <a:endParaRPr lang="en-US" sz="900" b="0" i="0" kern="1200" dirty="0">
              <a:solidFill>
                <a:schemeClr val="tx1"/>
              </a:solidFill>
              <a:effectLst/>
              <a:latin typeface="+mn-lt"/>
              <a:ea typeface="+mn-ea"/>
              <a:cs typeface="+mn-cs"/>
            </a:endParaRPr>
          </a:p>
          <a:p>
            <a:br>
              <a:rPr lang="en-US" dirty="0">
                <a:effectLst/>
              </a:rPr>
            </a:br>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29</a:t>
            </a:fld>
            <a:endParaRPr lang="nl-NL"/>
          </a:p>
        </p:txBody>
      </p:sp>
    </p:spTree>
    <p:extLst>
      <p:ext uri="{BB962C8B-B14F-4D97-AF65-F5344CB8AC3E}">
        <p14:creationId xmlns:p14="http://schemas.microsoft.com/office/powerpoint/2010/main" val="1328479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31</a:t>
            </a:fld>
            <a:endParaRPr lang="nl-NL"/>
          </a:p>
        </p:txBody>
      </p:sp>
    </p:spTree>
    <p:extLst>
      <p:ext uri="{BB962C8B-B14F-4D97-AF65-F5344CB8AC3E}">
        <p14:creationId xmlns:p14="http://schemas.microsoft.com/office/powerpoint/2010/main" val="2829653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OpenAPI 3.0 provides several keywords which you can use to combine schemas. You can use these keywords to create a complex schema, or validate a value against multiple criteria.</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Use the </a:t>
            </a:r>
            <a:r>
              <a:rPr lang="en-US" dirty="0" err="1"/>
              <a:t>anyOf</a:t>
            </a:r>
            <a:r>
              <a:rPr lang="en-US" sz="900" b="0" i="0" kern="1200" dirty="0">
                <a:solidFill>
                  <a:schemeClr val="tx1"/>
                </a:solidFill>
                <a:effectLst/>
                <a:latin typeface="+mn-lt"/>
                <a:ea typeface="+mn-ea"/>
                <a:cs typeface="+mn-cs"/>
              </a:rPr>
              <a:t> keyword to validate the data against any amount of the given subschemas. That is, the data may be valid against one or more subschemas at the same time.</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The </a:t>
            </a:r>
            <a:r>
              <a:rPr lang="en-US" dirty="0"/>
              <a:t>not</a:t>
            </a:r>
            <a:r>
              <a:rPr lang="en-US" sz="900" b="0" i="0" kern="1200" dirty="0">
                <a:solidFill>
                  <a:schemeClr val="tx1"/>
                </a:solidFill>
                <a:effectLst/>
                <a:latin typeface="+mn-lt"/>
                <a:ea typeface="+mn-ea"/>
                <a:cs typeface="+mn-cs"/>
              </a:rPr>
              <a:t> keyword does not exactly combine schemas, but as all of the keywords mentioned above it helps you to modify your schemas and make them more specific.</a:t>
            </a: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When request bodies or response payloads may be one of a number of different schemas, a </a:t>
            </a:r>
            <a:r>
              <a:rPr lang="en-US" dirty="0"/>
              <a:t>discriminator</a:t>
            </a:r>
            <a:r>
              <a:rPr lang="en-US" sz="900" b="0" i="0" kern="1200" dirty="0">
                <a:solidFill>
                  <a:schemeClr val="tx1"/>
                </a:solidFill>
                <a:effectLst/>
                <a:latin typeface="+mn-lt"/>
                <a:ea typeface="+mn-ea"/>
                <a:cs typeface="+mn-cs"/>
              </a:rPr>
              <a:t> object can be used to aid in serialization, deserialization, and validation. The discriminator is a specific object in a schema which is used to inform the consumer of the specification of an alternative schema based on the value associated with it.</a:t>
            </a:r>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32</a:t>
            </a:fld>
            <a:endParaRPr lang="nl-NL"/>
          </a:p>
        </p:txBody>
      </p:sp>
    </p:spTree>
    <p:extLst>
      <p:ext uri="{BB962C8B-B14F-4D97-AF65-F5344CB8AC3E}">
        <p14:creationId xmlns:p14="http://schemas.microsoft.com/office/powerpoint/2010/main" val="3779258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The term “form data” is used for the media types </a:t>
            </a:r>
            <a:r>
              <a:rPr lang="en-US" dirty="0"/>
              <a:t>application/x-www-form-</a:t>
            </a:r>
            <a:r>
              <a:rPr lang="en-US" dirty="0" err="1"/>
              <a:t>urlencoded</a:t>
            </a:r>
            <a:r>
              <a:rPr lang="en-US" sz="900" b="0" i="0" kern="1200" dirty="0">
                <a:solidFill>
                  <a:schemeClr val="tx1"/>
                </a:solidFill>
                <a:effectLst/>
                <a:latin typeface="+mn-lt"/>
                <a:ea typeface="+mn-ea"/>
                <a:cs typeface="+mn-cs"/>
              </a:rPr>
              <a:t> and </a:t>
            </a:r>
            <a:r>
              <a:rPr lang="en-US" dirty="0"/>
              <a:t>multipart/form-data</a:t>
            </a:r>
            <a:r>
              <a:rPr lang="en-US" sz="900" b="0" i="0" kern="1200" dirty="0">
                <a:solidFill>
                  <a:schemeClr val="tx1"/>
                </a:solidFill>
                <a:effectLst/>
                <a:latin typeface="+mn-lt"/>
                <a:ea typeface="+mn-ea"/>
                <a:cs typeface="+mn-cs"/>
              </a:rPr>
              <a:t>, which are commonly used to submit HTML forms.</a:t>
            </a:r>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35</a:t>
            </a:fld>
            <a:endParaRPr lang="nl-NL"/>
          </a:p>
        </p:txBody>
      </p:sp>
    </p:spTree>
    <p:extLst>
      <p:ext uri="{BB962C8B-B14F-4D97-AF65-F5344CB8AC3E}">
        <p14:creationId xmlns:p14="http://schemas.microsoft.com/office/powerpoint/2010/main" val="40655548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Links are one of the new features of OpenAPI 3.0. Using links, you can describe how various values returned by one operation can be used as input for other operations. It allows an API to be more self-descriptive.</a:t>
            </a:r>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37</a:t>
            </a:fld>
            <a:endParaRPr lang="nl-NL"/>
          </a:p>
        </p:txBody>
      </p:sp>
    </p:spTree>
    <p:extLst>
      <p:ext uri="{BB962C8B-B14F-4D97-AF65-F5344CB8AC3E}">
        <p14:creationId xmlns:p14="http://schemas.microsoft.com/office/powerpoint/2010/main" val="2957686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In </a:t>
            </a:r>
            <a:r>
              <a:rPr lang="en-GB" sz="1200" b="0" i="0" kern="1200" dirty="0" err="1">
                <a:solidFill>
                  <a:schemeClr val="tx1"/>
                </a:solidFill>
                <a:effectLst/>
                <a:latin typeface="+mn-lt"/>
                <a:ea typeface="+mn-ea"/>
                <a:cs typeface="+mn-cs"/>
              </a:rPr>
              <a:t>OpenAPI</a:t>
            </a:r>
            <a:r>
              <a:rPr lang="en-GB" sz="1200" b="0" i="0" kern="1200" dirty="0">
                <a:solidFill>
                  <a:schemeClr val="tx1"/>
                </a:solidFill>
                <a:effectLst/>
                <a:latin typeface="+mn-lt"/>
                <a:ea typeface="+mn-ea"/>
                <a:cs typeface="+mn-cs"/>
              </a:rPr>
              <a:t> 3 specs, you can define </a:t>
            </a:r>
            <a:r>
              <a:rPr lang="en-GB" sz="1200" b="1" i="0" kern="1200" dirty="0" err="1">
                <a:solidFill>
                  <a:schemeClr val="tx1"/>
                </a:solidFill>
                <a:effectLst/>
                <a:latin typeface="+mn-lt"/>
                <a:ea typeface="+mn-ea"/>
                <a:cs typeface="+mn-cs"/>
              </a:rPr>
              <a:t>callbacks</a:t>
            </a:r>
            <a:r>
              <a:rPr lang="en-GB" sz="1200" b="0" i="0" kern="1200" dirty="0">
                <a:solidFill>
                  <a:schemeClr val="tx1"/>
                </a:solidFill>
                <a:effectLst/>
                <a:latin typeface="+mn-lt"/>
                <a:ea typeface="+mn-ea"/>
                <a:cs typeface="+mn-cs"/>
              </a:rPr>
              <a:t> – asynchronous, out-of-band requests that your service will send to some other service in response to certain events. This helps you improve the workflow your API offers to clients. A typical example of a </a:t>
            </a:r>
            <a:r>
              <a:rPr lang="en-GB" sz="1200" b="0" i="0" kern="1200" dirty="0" err="1">
                <a:solidFill>
                  <a:schemeClr val="tx1"/>
                </a:solidFill>
                <a:effectLst/>
                <a:latin typeface="+mn-lt"/>
                <a:ea typeface="+mn-ea"/>
                <a:cs typeface="+mn-cs"/>
              </a:rPr>
              <a:t>callback</a:t>
            </a:r>
            <a:r>
              <a:rPr lang="en-GB" sz="1200" b="0" i="0" kern="1200" dirty="0">
                <a:solidFill>
                  <a:schemeClr val="tx1"/>
                </a:solidFill>
                <a:effectLst/>
                <a:latin typeface="+mn-lt"/>
                <a:ea typeface="+mn-ea"/>
                <a:cs typeface="+mn-cs"/>
              </a:rPr>
              <a:t> is subscription functionality – users subscribe to certain events of your service and receive a notification when this or that event occurs. For example, an e-shop can send a notification to the manager on each purchase. These notifications will be “out-of-band”, that is, they will go through a connection other than the connection through which a visitor works, and they will be asynchronous, as they will be out of the regular request-response flow. In </a:t>
            </a:r>
            <a:r>
              <a:rPr lang="en-GB" sz="1200" b="0" i="0" kern="1200" dirty="0" err="1">
                <a:solidFill>
                  <a:schemeClr val="tx1"/>
                </a:solidFill>
                <a:effectLst/>
                <a:latin typeface="+mn-lt"/>
                <a:ea typeface="+mn-ea"/>
                <a:cs typeface="+mn-cs"/>
              </a:rPr>
              <a:t>OpenAPI</a:t>
            </a:r>
            <a:r>
              <a:rPr lang="en-GB" sz="1200" b="0" i="0" kern="1200" dirty="0">
                <a:solidFill>
                  <a:schemeClr val="tx1"/>
                </a:solidFill>
                <a:effectLst/>
                <a:latin typeface="+mn-lt"/>
                <a:ea typeface="+mn-ea"/>
                <a:cs typeface="+mn-cs"/>
              </a:rPr>
              <a:t> 3, you can define the format of the “subscription” operation as well as the format of </a:t>
            </a:r>
            <a:r>
              <a:rPr lang="en-GB" sz="1200" b="0" i="0" kern="1200" dirty="0" err="1">
                <a:solidFill>
                  <a:schemeClr val="tx1"/>
                </a:solidFill>
                <a:effectLst/>
                <a:latin typeface="+mn-lt"/>
                <a:ea typeface="+mn-ea"/>
                <a:cs typeface="+mn-cs"/>
              </a:rPr>
              <a:t>callback</a:t>
            </a:r>
            <a:r>
              <a:rPr lang="en-GB" sz="1200" b="0" i="0" kern="1200" dirty="0">
                <a:solidFill>
                  <a:schemeClr val="tx1"/>
                </a:solidFill>
                <a:effectLst/>
                <a:latin typeface="+mn-lt"/>
                <a:ea typeface="+mn-ea"/>
                <a:cs typeface="+mn-cs"/>
              </a:rPr>
              <a:t> messages and expected responses to these messages. This description will simplify communication between different servers and will help you standardize the use of webhooks in your API.</a:t>
            </a:r>
            <a:endParaRPr lang="en-US" sz="900" b="0" i="0" kern="1200" dirty="0">
              <a:solidFill>
                <a:schemeClr val="tx1"/>
              </a:solidFill>
              <a:effectLst/>
              <a:latin typeface="+mn-lt"/>
              <a:ea typeface="+mn-ea"/>
              <a:cs typeface="+mn-cs"/>
            </a:endParaRPr>
          </a:p>
          <a:p>
            <a:endParaRPr lang="en-US" sz="900" b="0" i="0" kern="1200" dirty="0">
              <a:solidFill>
                <a:schemeClr val="tx1"/>
              </a:solidFill>
              <a:effectLst/>
              <a:latin typeface="+mn-lt"/>
              <a:ea typeface="+mn-ea"/>
              <a:cs typeface="+mn-cs"/>
            </a:endParaRPr>
          </a:p>
          <a:p>
            <a:r>
              <a:rPr lang="en-US" sz="900" b="0" i="0" kern="1200" dirty="0">
                <a:solidFill>
                  <a:schemeClr val="tx1"/>
                </a:solidFill>
                <a:effectLst/>
                <a:latin typeface="+mn-lt"/>
                <a:ea typeface="+mn-ea"/>
                <a:cs typeface="+mn-cs"/>
              </a:rPr>
              <a:t>The way you implement the </a:t>
            </a:r>
            <a:r>
              <a:rPr lang="en-US" sz="900" b="0" i="0" kern="1200" dirty="0" err="1">
                <a:solidFill>
                  <a:schemeClr val="tx1"/>
                </a:solidFill>
                <a:effectLst/>
                <a:latin typeface="+mn-lt"/>
                <a:ea typeface="+mn-ea"/>
                <a:cs typeface="+mn-cs"/>
              </a:rPr>
              <a:t>unsubscription</a:t>
            </a:r>
            <a:r>
              <a:rPr lang="en-US" sz="900" b="0" i="0" kern="1200" dirty="0">
                <a:solidFill>
                  <a:schemeClr val="tx1"/>
                </a:solidFill>
                <a:effectLst/>
                <a:latin typeface="+mn-lt"/>
                <a:ea typeface="+mn-ea"/>
                <a:cs typeface="+mn-cs"/>
              </a:rPr>
              <a:t> mechanism is up to you. For example, the receiving server can return specific code in response to the callback message to indicate that it is no longer interested in callbacks. In this case, clients can unsubscribe only in response to a callback request. To allow clients to unsubscribe at any time, your API can provide a special “unsubscribe” operation. This is a rather common approach. </a:t>
            </a:r>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38</a:t>
            </a:fld>
            <a:endParaRPr lang="nl-NL"/>
          </a:p>
        </p:txBody>
      </p:sp>
    </p:spTree>
    <p:extLst>
      <p:ext uri="{BB962C8B-B14F-4D97-AF65-F5344CB8AC3E}">
        <p14:creationId xmlns:p14="http://schemas.microsoft.com/office/powerpoint/2010/main" val="1550990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OpenAPI runtime expressions are syntax for extracting various values from an operation’s request and response. Links use runtime expressions to specify the parameter values to be passed to the linked operation. The expressions are called “runtime” because the values are extracted from the actual request and response of the API call and not, say, the </a:t>
            </a:r>
            <a:r>
              <a:rPr lang="en-US" sz="900" b="0" i="0" u="none" strike="noStrike" kern="1200" dirty="0">
                <a:solidFill>
                  <a:schemeClr val="tx1"/>
                </a:solidFill>
                <a:effectLst/>
                <a:latin typeface="+mn-lt"/>
                <a:ea typeface="+mn-ea"/>
                <a:cs typeface="+mn-cs"/>
                <a:hlinkClick r:id="rId3"/>
              </a:rPr>
              <a:t>example </a:t>
            </a:r>
            <a:r>
              <a:rPr lang="en-US" sz="900" b="0" i="0" u="none" strike="noStrike" kern="1200" dirty="0" err="1">
                <a:solidFill>
                  <a:schemeClr val="tx1"/>
                </a:solidFill>
                <a:effectLst/>
                <a:latin typeface="+mn-lt"/>
                <a:ea typeface="+mn-ea"/>
                <a:cs typeface="+mn-cs"/>
                <a:hlinkClick r:id="rId3"/>
              </a:rPr>
              <a:t>values</a:t>
            </a:r>
            <a:r>
              <a:rPr lang="en-US" sz="900" b="0" i="0" kern="1200" dirty="0" err="1">
                <a:solidFill>
                  <a:schemeClr val="tx1"/>
                </a:solidFill>
                <a:effectLst/>
                <a:latin typeface="+mn-lt"/>
                <a:ea typeface="+mn-ea"/>
                <a:cs typeface="+mn-cs"/>
              </a:rPr>
              <a:t>provided</a:t>
            </a:r>
            <a:r>
              <a:rPr lang="en-US" sz="900" b="0" i="0" kern="1200" dirty="0">
                <a:solidFill>
                  <a:schemeClr val="tx1"/>
                </a:solidFill>
                <a:effectLst/>
                <a:latin typeface="+mn-lt"/>
                <a:ea typeface="+mn-ea"/>
                <a:cs typeface="+mn-cs"/>
              </a:rPr>
              <a:t> in the API specification.</a:t>
            </a:r>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40</a:t>
            </a:fld>
            <a:endParaRPr lang="nl-NL"/>
          </a:p>
        </p:txBody>
      </p:sp>
    </p:spTree>
    <p:extLst>
      <p:ext uri="{BB962C8B-B14F-4D97-AF65-F5344CB8AC3E}">
        <p14:creationId xmlns:p14="http://schemas.microsoft.com/office/powerpoint/2010/main" val="2259311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kern="1200" dirty="0">
                <a:solidFill>
                  <a:schemeClr val="tx1"/>
                </a:solidFill>
                <a:effectLst/>
                <a:latin typeface="+mn-lt"/>
                <a:ea typeface="+mn-ea"/>
                <a:cs typeface="+mn-cs"/>
              </a:rPr>
              <a:t>Extensions, or vendor extensions, are custom properties that start with </a:t>
            </a:r>
            <a:r>
              <a:rPr lang="en-US" dirty="0"/>
              <a:t>x-</a:t>
            </a:r>
            <a:r>
              <a:rPr lang="en-US" sz="900" b="0" i="0" kern="1200" dirty="0">
                <a:solidFill>
                  <a:schemeClr val="tx1"/>
                </a:solidFill>
                <a:effectLst/>
                <a:latin typeface="+mn-lt"/>
                <a:ea typeface="+mn-ea"/>
                <a:cs typeface="+mn-cs"/>
              </a:rPr>
              <a:t>, such as </a:t>
            </a:r>
            <a:r>
              <a:rPr lang="en-US" dirty="0"/>
              <a:t>x-logo</a:t>
            </a:r>
            <a:r>
              <a:rPr lang="en-US" sz="900" b="0" i="0" kern="1200" dirty="0">
                <a:solidFill>
                  <a:schemeClr val="tx1"/>
                </a:solidFill>
                <a:effectLst/>
                <a:latin typeface="+mn-lt"/>
                <a:ea typeface="+mn-ea"/>
                <a:cs typeface="+mn-cs"/>
              </a:rPr>
              <a:t>. They can be used to describe extra functionality that is not covered by the standard OpenAPI Specification.</a:t>
            </a:r>
            <a:endParaRPr lang="en-US" dirty="0"/>
          </a:p>
        </p:txBody>
      </p:sp>
      <p:sp>
        <p:nvSpPr>
          <p:cNvPr id="4" name="Slide Number Placeholder 3"/>
          <p:cNvSpPr>
            <a:spLocks noGrp="1"/>
          </p:cNvSpPr>
          <p:nvPr>
            <p:ph type="sldNum" sz="quarter" idx="5"/>
          </p:nvPr>
        </p:nvSpPr>
        <p:spPr/>
        <p:txBody>
          <a:bodyPr/>
          <a:lstStyle/>
          <a:p>
            <a:fld id="{866CA95C-C404-43D8-95D3-FCA61F21BFB5}" type="slidenum">
              <a:rPr lang="nl-NL" smtClean="0"/>
              <a:t>43</a:t>
            </a:fld>
            <a:endParaRPr lang="nl-NL"/>
          </a:p>
        </p:txBody>
      </p:sp>
    </p:spTree>
    <p:extLst>
      <p:ext uri="{BB962C8B-B14F-4D97-AF65-F5344CB8AC3E}">
        <p14:creationId xmlns:p14="http://schemas.microsoft.com/office/powerpoint/2010/main" val="13057643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48</a:t>
            </a:fld>
            <a:endParaRPr lang="en-ES"/>
          </a:p>
        </p:txBody>
      </p:sp>
    </p:spTree>
    <p:extLst>
      <p:ext uri="{BB962C8B-B14F-4D97-AF65-F5344CB8AC3E}">
        <p14:creationId xmlns:p14="http://schemas.microsoft.com/office/powerpoint/2010/main" val="2740728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r>
              <a:rPr lang="en-US" dirty="0" err="1"/>
              <a:t>allOf</a:t>
            </a:r>
            <a:r>
              <a:rPr lang="en-US" dirty="0"/>
              <a:t>:        - $ref: "#/components/schemas/person"</a:t>
            </a:r>
          </a:p>
        </p:txBody>
      </p:sp>
      <p:sp>
        <p:nvSpPr>
          <p:cNvPr id="4" name="Slide Number Placeholder 3"/>
          <p:cNvSpPr>
            <a:spLocks noGrp="1"/>
          </p:cNvSpPr>
          <p:nvPr>
            <p:ph type="sldNum" sz="quarter" idx="5"/>
          </p:nvPr>
        </p:nvSpPr>
        <p:spPr/>
        <p:txBody>
          <a:bodyPr/>
          <a:lstStyle/>
          <a:p>
            <a:fld id="{866CA95C-C404-43D8-95D3-FCA61F21BFB5}" type="slidenum">
              <a:rPr lang="nl-NL" smtClean="0"/>
              <a:t>50</a:t>
            </a:fld>
            <a:endParaRPr lang="nl-NL"/>
          </a:p>
        </p:txBody>
      </p:sp>
    </p:spTree>
    <p:extLst>
      <p:ext uri="{BB962C8B-B14F-4D97-AF65-F5344CB8AC3E}">
        <p14:creationId xmlns:p14="http://schemas.microsoft.com/office/powerpoint/2010/main" val="2373023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3</a:t>
            </a:fld>
            <a:endParaRPr lang="en-ES"/>
          </a:p>
        </p:txBody>
      </p:sp>
    </p:spTree>
    <p:extLst>
      <p:ext uri="{BB962C8B-B14F-4D97-AF65-F5344CB8AC3E}">
        <p14:creationId xmlns:p14="http://schemas.microsoft.com/office/powerpoint/2010/main" val="1138162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4</a:t>
            </a:fld>
            <a:endParaRPr lang="en-ES"/>
          </a:p>
        </p:txBody>
      </p:sp>
    </p:spTree>
    <p:extLst>
      <p:ext uri="{BB962C8B-B14F-4D97-AF65-F5344CB8AC3E}">
        <p14:creationId xmlns:p14="http://schemas.microsoft.com/office/powerpoint/2010/main" val="3358940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REST stands for representational state transfer, a software architectural style. </a:t>
            </a:r>
          </a:p>
          <a:p>
            <a:endParaRPr lang="en-US" dirty="0"/>
          </a:p>
          <a:p>
            <a:r>
              <a:rPr lang="en-US" dirty="0"/>
              <a:t>Resources are abstractions for data you access or manipulate. It can be documents, persons, accounts, or even likes on a page.</a:t>
            </a:r>
          </a:p>
          <a:p>
            <a:endParaRPr lang="en-US" dirty="0"/>
          </a:p>
          <a:p>
            <a:r>
              <a:rPr lang="en-US" dirty="0"/>
              <a:t>Instead of using arbitrary operations as in SOAP, REST web services can use a uniform set of HTTP operations and it’s stateless, meaning that the server remembers nothing about previous queries: every request is treated as new. “</a:t>
            </a:r>
            <a:r>
              <a:rPr lang="en-US" sz="1200" b="0" i="1" kern="1200" dirty="0">
                <a:solidFill>
                  <a:schemeClr val="tx1"/>
                </a:solidFill>
                <a:effectLst/>
                <a:latin typeface="+mn-lt"/>
                <a:ea typeface="+mn-ea"/>
                <a:cs typeface="+mn-cs"/>
              </a:rPr>
              <a:t>No client context shall be stored on the server between requests. The client is responsible for managing the state of the application.”</a:t>
            </a:r>
          </a:p>
          <a:p>
            <a:endParaRPr lang="en-US" sz="1200" b="0" i="1"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making multiple identical requests has the same effect as making a single request – then that REST API is called </a:t>
            </a:r>
            <a:r>
              <a:rPr lang="en-GB" sz="1200" b="1" i="0" kern="1200" dirty="0">
                <a:solidFill>
                  <a:schemeClr val="tx1"/>
                </a:solidFill>
                <a:effectLst/>
                <a:latin typeface="+mn-lt"/>
                <a:ea typeface="+mn-ea"/>
                <a:cs typeface="+mn-cs"/>
              </a:rPr>
              <a:t>idempotent</a:t>
            </a:r>
            <a:r>
              <a:rPr lang="en-GB" sz="1200" b="0" i="0" kern="1200" dirty="0">
                <a:solidFill>
                  <a:schemeClr val="tx1"/>
                </a:solidFill>
                <a:effectLst/>
                <a:latin typeface="+mn-lt"/>
                <a:ea typeface="+mn-ea"/>
                <a:cs typeface="+mn-cs"/>
              </a:rPr>
              <a:t>.</a:t>
            </a:r>
            <a:endParaRPr lang="en-US" dirty="0"/>
          </a:p>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5</a:t>
            </a:fld>
            <a:endParaRPr lang="en-ES"/>
          </a:p>
        </p:txBody>
      </p:sp>
    </p:spTree>
    <p:extLst>
      <p:ext uri="{BB962C8B-B14F-4D97-AF65-F5344CB8AC3E}">
        <p14:creationId xmlns:p14="http://schemas.microsoft.com/office/powerpoint/2010/main" val="809841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6</a:t>
            </a:fld>
            <a:endParaRPr lang="en-ES"/>
          </a:p>
        </p:txBody>
      </p:sp>
    </p:spTree>
    <p:extLst>
      <p:ext uri="{BB962C8B-B14F-4D97-AF65-F5344CB8AC3E}">
        <p14:creationId xmlns:p14="http://schemas.microsoft.com/office/powerpoint/2010/main" val="525451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There’s degrees of REST. That’s why we say RESTful. An API can be more or less RESTful depending on how it implements the REST style. The more RESTful an API is, the more uniform, self-descriptive, and stateless it is.</a:t>
            </a:r>
          </a:p>
          <a:p>
            <a:endParaRPr lang="en-US" dirty="0"/>
          </a:p>
          <a:p>
            <a:r>
              <a:rPr lang="en-US" dirty="0"/>
              <a:t>At level 0, which is where we are right now with SOAP, we simply send arbitrary operations over HTTP. We use HTTP as a tunnel, and that’s it. Everything is hidden.</a:t>
            </a:r>
          </a:p>
          <a:p>
            <a:endParaRPr lang="en-US" dirty="0"/>
          </a:p>
          <a:p>
            <a:r>
              <a:rPr lang="en-US" dirty="0"/>
              <a:t>At level 1, we use resources, so there’s an URI per resource, like /user. But we could be using the same HTTP action for two different things, such as creating and deleting </a:t>
            </a:r>
            <a:r>
              <a:rPr lang="en-US" dirty="0" err="1"/>
              <a:t>gusers</a:t>
            </a:r>
            <a:r>
              <a:rPr lang="en-US" dirty="0"/>
              <a:t>.</a:t>
            </a:r>
          </a:p>
          <a:p>
            <a:endParaRPr lang="en-US" dirty="0"/>
          </a:p>
          <a:p>
            <a:r>
              <a:rPr lang="en-US" dirty="0"/>
              <a:t>At level 2, we use HTTP verbs, like GET, DELETE, PUT, etc. Actions are not in the URL, but in the HTTP method. There’s idempotence, meaning that </a:t>
            </a:r>
            <a:r>
              <a:rPr lang="en-US" sz="1200" b="0" i="0" kern="1200" dirty="0">
                <a:solidFill>
                  <a:schemeClr val="tx1"/>
                </a:solidFill>
                <a:effectLst/>
                <a:latin typeface="+mn-lt"/>
                <a:ea typeface="+mn-ea"/>
                <a:cs typeface="+mn-cs"/>
              </a:rPr>
              <a:t>actions can be applied multiple times without changing the result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level 3, the API is self-descriptive and can be navigated. Responses include links to dig deeper into the API. Level 4 includes versioning. Level 5 includes next actions!</a:t>
            </a:r>
            <a:endParaRPr lang="en-US" dirty="0"/>
          </a:p>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9</a:t>
            </a:fld>
            <a:endParaRPr lang="en-ES"/>
          </a:p>
        </p:txBody>
      </p:sp>
    </p:spTree>
    <p:extLst>
      <p:ext uri="{BB962C8B-B14F-4D97-AF65-F5344CB8AC3E}">
        <p14:creationId xmlns:p14="http://schemas.microsoft.com/office/powerpoint/2010/main" val="3637887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OpenAPI</a:t>
            </a:r>
            <a:r>
              <a:rPr lang="en-US" dirty="0"/>
              <a:t> is a specification format for describing RESTful APIs. It started as Swagger, but it’s now an open source project managed by the Linux Foundation.</a:t>
            </a:r>
          </a:p>
          <a:p>
            <a:endParaRPr lang="en-US" dirty="0"/>
          </a:p>
          <a:p>
            <a:r>
              <a:rPr lang="en-US" sz="900" b="0" i="0" kern="1200" dirty="0">
                <a:solidFill>
                  <a:schemeClr val="tx1"/>
                </a:solidFill>
                <a:effectLst/>
                <a:latin typeface="+mn-lt"/>
                <a:ea typeface="+mn-ea"/>
                <a:cs typeface="+mn-cs"/>
              </a:rPr>
              <a:t>The </a:t>
            </a:r>
            <a:r>
              <a:rPr lang="en-US" sz="900" b="0" i="0" kern="1200" dirty="0" err="1">
                <a:solidFill>
                  <a:schemeClr val="tx1"/>
                </a:solidFill>
                <a:effectLst/>
                <a:latin typeface="+mn-lt"/>
                <a:ea typeface="+mn-ea"/>
                <a:cs typeface="+mn-cs"/>
              </a:rPr>
              <a:t>OpenAPI</a:t>
            </a:r>
            <a:r>
              <a:rPr lang="en-US" sz="900" b="0" i="0" kern="1200" dirty="0">
                <a:solidFill>
                  <a:schemeClr val="tx1"/>
                </a:solidFill>
                <a:effectLst/>
                <a:latin typeface="+mn-lt"/>
                <a:ea typeface="+mn-ea"/>
                <a:cs typeface="+mn-cs"/>
              </a:rPr>
              <a:t> Specification (OAS) defines a standard, language-agnostic interface to RESTful APIs which allows both humans and computers to discover and understand the capabilities of the service without access to source code, documentation, or through network traffic inspection. When properly defined, a consumer can understand and interact with the remote service with a minimal amount of implementation logic.</a:t>
            </a:r>
          </a:p>
          <a:p>
            <a:r>
              <a:rPr lang="en-US" sz="900" b="0" i="0" kern="1200" dirty="0">
                <a:solidFill>
                  <a:schemeClr val="tx1"/>
                </a:solidFill>
                <a:effectLst/>
                <a:latin typeface="+mn-lt"/>
                <a:ea typeface="+mn-ea"/>
                <a:cs typeface="+mn-cs"/>
              </a:rPr>
              <a:t>An </a:t>
            </a:r>
            <a:r>
              <a:rPr lang="en-US" sz="900" b="0" i="0" kern="1200" dirty="0" err="1">
                <a:solidFill>
                  <a:schemeClr val="tx1"/>
                </a:solidFill>
                <a:effectLst/>
                <a:latin typeface="+mn-lt"/>
                <a:ea typeface="+mn-ea"/>
                <a:cs typeface="+mn-cs"/>
              </a:rPr>
              <a:t>OpenAPI</a:t>
            </a:r>
            <a:r>
              <a:rPr lang="en-US" sz="900" b="0" i="0" kern="1200" dirty="0">
                <a:solidFill>
                  <a:schemeClr val="tx1"/>
                </a:solidFill>
                <a:effectLst/>
                <a:latin typeface="+mn-lt"/>
                <a:ea typeface="+mn-ea"/>
                <a:cs typeface="+mn-cs"/>
              </a:rPr>
              <a:t> definition can then be used by documentation generation tools to display the API, code generation tools to generate servers and clients in various programming languages, testing tools, and many other use cases.</a:t>
            </a:r>
          </a:p>
          <a:p>
            <a:endParaRPr lang="en-US" dirty="0"/>
          </a:p>
          <a:p>
            <a:r>
              <a:rPr lang="en-US" dirty="0"/>
              <a:t>In </a:t>
            </a:r>
            <a:r>
              <a:rPr lang="en-US" dirty="0" err="1"/>
              <a:t>OpenAPI</a:t>
            </a:r>
            <a:r>
              <a:rPr lang="en-US" dirty="0"/>
              <a:t> you find this powerful idea that you can describe an API with a structured text file, and that that file can be used for multiple purposes, as the single source of truth on the API.</a:t>
            </a:r>
          </a:p>
          <a:p>
            <a:endParaRPr lang="en-US" dirty="0"/>
          </a:p>
          <a:p>
            <a:r>
              <a:rPr lang="es-ES" sz="1400" dirty="0" err="1"/>
              <a:t>Serves</a:t>
            </a:r>
            <a:r>
              <a:rPr lang="es-ES" sz="1400" dirty="0"/>
              <a:t> as a </a:t>
            </a:r>
            <a:r>
              <a:rPr lang="es-ES" sz="1400" dirty="0" err="1"/>
              <a:t>contract</a:t>
            </a:r>
            <a:r>
              <a:rPr lang="es-ES" sz="1400" dirty="0"/>
              <a:t> </a:t>
            </a:r>
            <a:r>
              <a:rPr lang="es-ES" sz="1400" dirty="0" err="1"/>
              <a:t>between</a:t>
            </a:r>
            <a:r>
              <a:rPr lang="es-ES" sz="1400" dirty="0"/>
              <a:t> </a:t>
            </a:r>
            <a:r>
              <a:rPr lang="es-ES" sz="1400" dirty="0" err="1"/>
              <a:t>team</a:t>
            </a:r>
            <a:r>
              <a:rPr lang="es-ES" sz="1400" dirty="0"/>
              <a:t> </a:t>
            </a:r>
            <a:r>
              <a:rPr lang="es-ES" sz="1400" dirty="0" err="1"/>
              <a:t>members</a:t>
            </a:r>
            <a:endParaRPr lang="es-ES" sz="1400" dirty="0"/>
          </a:p>
          <a:p>
            <a:pPr lvl="1"/>
            <a:r>
              <a:rPr lang="es-ES" sz="1400" dirty="0" err="1"/>
              <a:t>Everyone</a:t>
            </a:r>
            <a:r>
              <a:rPr lang="es-ES" sz="1400" dirty="0"/>
              <a:t> </a:t>
            </a:r>
            <a:r>
              <a:rPr lang="es-ES" sz="1400" dirty="0" err="1"/>
              <a:t>collaborates</a:t>
            </a:r>
            <a:r>
              <a:rPr lang="es-ES" sz="1400" dirty="0"/>
              <a:t> </a:t>
            </a:r>
            <a:r>
              <a:rPr lang="es-ES" sz="1400" dirty="0" err="1"/>
              <a:t>on</a:t>
            </a:r>
            <a:r>
              <a:rPr lang="es-ES" sz="1400" dirty="0"/>
              <a:t> REST API </a:t>
            </a:r>
            <a:r>
              <a:rPr lang="es-ES" sz="1400" dirty="0" err="1"/>
              <a:t>design</a:t>
            </a:r>
            <a:endParaRPr lang="es-ES" sz="1400" dirty="0"/>
          </a:p>
          <a:p>
            <a:pPr lvl="1"/>
            <a:r>
              <a:rPr lang="es-ES" sz="1400" dirty="0" err="1"/>
              <a:t>One</a:t>
            </a:r>
            <a:r>
              <a:rPr lang="es-ES" sz="1400" dirty="0"/>
              <a:t> </a:t>
            </a:r>
            <a:r>
              <a:rPr lang="es-ES" sz="1400" dirty="0" err="1"/>
              <a:t>spec</a:t>
            </a:r>
            <a:r>
              <a:rPr lang="es-ES" sz="1400" dirty="0"/>
              <a:t> </a:t>
            </a:r>
            <a:r>
              <a:rPr lang="es-ES" sz="1400" dirty="0" err="1"/>
              <a:t>for</a:t>
            </a:r>
            <a:r>
              <a:rPr lang="es-ES" sz="1400" dirty="0"/>
              <a:t> </a:t>
            </a:r>
            <a:r>
              <a:rPr lang="es-ES" sz="1400" dirty="0" err="1"/>
              <a:t>testing</a:t>
            </a:r>
            <a:r>
              <a:rPr lang="es-ES" sz="1400" dirty="0"/>
              <a:t>, </a:t>
            </a:r>
            <a:r>
              <a:rPr lang="es-ES" sz="1400" dirty="0" err="1"/>
              <a:t>implementation</a:t>
            </a:r>
            <a:r>
              <a:rPr lang="es-ES" sz="1400" dirty="0"/>
              <a:t>, </a:t>
            </a:r>
            <a:r>
              <a:rPr lang="es-ES" sz="1400" dirty="0" err="1"/>
              <a:t>documentation</a:t>
            </a:r>
            <a:r>
              <a:rPr lang="es-ES" sz="1400" dirty="0"/>
              <a:t>…</a:t>
            </a:r>
          </a:p>
          <a:p>
            <a:pPr lvl="1"/>
            <a:r>
              <a:rPr lang="es-ES" sz="1400" dirty="0" err="1"/>
              <a:t>Dependencies</a:t>
            </a:r>
            <a:r>
              <a:rPr lang="es-ES" sz="1400" dirty="0"/>
              <a:t> are removed (FE </a:t>
            </a:r>
            <a:r>
              <a:rPr lang="es-ES" sz="1400" dirty="0" err="1"/>
              <a:t>doesn’t</a:t>
            </a:r>
            <a:r>
              <a:rPr lang="es-ES" sz="1400" dirty="0"/>
              <a:t> </a:t>
            </a:r>
            <a:r>
              <a:rPr lang="es-ES" sz="1400" dirty="0" err="1"/>
              <a:t>wait</a:t>
            </a:r>
            <a:r>
              <a:rPr lang="es-ES" sz="1400" dirty="0"/>
              <a:t> </a:t>
            </a:r>
            <a:r>
              <a:rPr lang="es-ES" sz="1400" dirty="0" err="1"/>
              <a:t>for</a:t>
            </a:r>
            <a:r>
              <a:rPr lang="es-ES" sz="1400" dirty="0"/>
              <a:t> BE, etc.)</a:t>
            </a:r>
          </a:p>
          <a:p>
            <a:pPr lvl="1"/>
            <a:endParaRPr lang="es-ES" sz="1400" dirty="0"/>
          </a:p>
          <a:p>
            <a:r>
              <a:rPr lang="es-ES" sz="1400" dirty="0" err="1"/>
              <a:t>Allows</a:t>
            </a:r>
            <a:r>
              <a:rPr lang="es-ES" sz="1400" dirty="0"/>
              <a:t> to…</a:t>
            </a:r>
          </a:p>
          <a:p>
            <a:pPr lvl="1"/>
            <a:r>
              <a:rPr lang="es-ES" sz="1400" dirty="0"/>
              <a:t>…</a:t>
            </a:r>
            <a:r>
              <a:rPr lang="es-ES" sz="1400" dirty="0" err="1"/>
              <a:t>generate</a:t>
            </a:r>
            <a:r>
              <a:rPr lang="es-ES" sz="1400" dirty="0"/>
              <a:t> </a:t>
            </a:r>
            <a:r>
              <a:rPr lang="es-ES" sz="1400" dirty="0" err="1"/>
              <a:t>interactive</a:t>
            </a:r>
            <a:r>
              <a:rPr lang="es-ES" sz="1400" dirty="0"/>
              <a:t> </a:t>
            </a:r>
            <a:r>
              <a:rPr lang="es-ES" sz="1400" dirty="0" err="1"/>
              <a:t>reference</a:t>
            </a:r>
            <a:r>
              <a:rPr lang="es-ES" sz="1400" dirty="0"/>
              <a:t> </a:t>
            </a:r>
            <a:r>
              <a:rPr lang="es-ES" sz="1400" dirty="0" err="1"/>
              <a:t>documentation</a:t>
            </a:r>
            <a:r>
              <a:rPr lang="es-ES" sz="1400" dirty="0"/>
              <a:t> (try </a:t>
            </a:r>
            <a:r>
              <a:rPr lang="es-ES" sz="1400" dirty="0" err="1"/>
              <a:t>out</a:t>
            </a:r>
            <a:r>
              <a:rPr lang="es-ES" sz="1400" dirty="0"/>
              <a:t> </a:t>
            </a:r>
            <a:r>
              <a:rPr lang="es-ES" sz="1400" dirty="0" err="1"/>
              <a:t>the</a:t>
            </a:r>
            <a:r>
              <a:rPr lang="es-ES" sz="1400" dirty="0"/>
              <a:t> API)</a:t>
            </a:r>
          </a:p>
          <a:p>
            <a:pPr lvl="1"/>
            <a:r>
              <a:rPr lang="es-ES" sz="1400" dirty="0"/>
              <a:t>…</a:t>
            </a:r>
            <a:r>
              <a:rPr lang="es-ES" sz="1400" dirty="0" err="1"/>
              <a:t>generate</a:t>
            </a:r>
            <a:r>
              <a:rPr lang="es-ES" sz="1400" dirty="0"/>
              <a:t> </a:t>
            </a:r>
            <a:r>
              <a:rPr lang="es-ES" sz="1400" dirty="0" err="1"/>
              <a:t>code</a:t>
            </a:r>
            <a:r>
              <a:rPr lang="es-ES" sz="1400" dirty="0"/>
              <a:t> </a:t>
            </a:r>
            <a:r>
              <a:rPr lang="es-ES" sz="1400" dirty="0" err="1"/>
              <a:t>stubs</a:t>
            </a:r>
            <a:r>
              <a:rPr lang="es-ES" sz="1400" dirty="0"/>
              <a:t>/</a:t>
            </a:r>
            <a:r>
              <a:rPr lang="es-ES" sz="1400" dirty="0" err="1"/>
              <a:t>boilerplate</a:t>
            </a:r>
            <a:r>
              <a:rPr lang="es-ES" sz="1400" dirty="0"/>
              <a:t> </a:t>
            </a:r>
            <a:r>
              <a:rPr lang="es-ES" sz="1400" dirty="0" err="1"/>
              <a:t>for</a:t>
            </a:r>
            <a:r>
              <a:rPr lang="es-ES" sz="1400" dirty="0"/>
              <a:t> server-</a:t>
            </a:r>
            <a:r>
              <a:rPr lang="es-ES" sz="1400" dirty="0" err="1"/>
              <a:t>side</a:t>
            </a:r>
            <a:r>
              <a:rPr lang="es-ES" sz="1400" dirty="0"/>
              <a:t> </a:t>
            </a:r>
            <a:r>
              <a:rPr lang="es-ES" sz="1400" dirty="0" err="1"/>
              <a:t>logic</a:t>
            </a:r>
            <a:endParaRPr lang="es-ES" sz="1400" dirty="0"/>
          </a:p>
          <a:p>
            <a:pPr lvl="1"/>
            <a:r>
              <a:rPr lang="es-ES" sz="1400" dirty="0"/>
              <a:t>…</a:t>
            </a:r>
            <a:r>
              <a:rPr lang="es-ES" sz="1400" dirty="0" err="1"/>
              <a:t>create</a:t>
            </a:r>
            <a:r>
              <a:rPr lang="es-ES" sz="1400" dirty="0"/>
              <a:t> </a:t>
            </a:r>
            <a:r>
              <a:rPr lang="es-ES" sz="1400" dirty="0" err="1"/>
              <a:t>Node</a:t>
            </a:r>
            <a:r>
              <a:rPr lang="es-ES" sz="1400" dirty="0"/>
              <a:t> </a:t>
            </a:r>
            <a:r>
              <a:rPr lang="es-ES" sz="1400" dirty="0" err="1"/>
              <a:t>tests</a:t>
            </a:r>
            <a:r>
              <a:rPr lang="es-ES" sz="1400" dirty="0"/>
              <a:t> </a:t>
            </a:r>
            <a:r>
              <a:rPr lang="es-ES" sz="1400" dirty="0" err="1"/>
              <a:t>for</a:t>
            </a:r>
            <a:r>
              <a:rPr lang="es-ES" sz="1400" dirty="0"/>
              <a:t> </a:t>
            </a:r>
            <a:r>
              <a:rPr lang="es-ES" sz="1400" dirty="0" err="1"/>
              <a:t>the</a:t>
            </a:r>
            <a:r>
              <a:rPr lang="es-ES" sz="1400" dirty="0"/>
              <a:t> API </a:t>
            </a:r>
            <a:r>
              <a:rPr lang="es-ES" sz="1400" dirty="0" err="1"/>
              <a:t>using</a:t>
            </a:r>
            <a:r>
              <a:rPr lang="es-ES" sz="1400" dirty="0"/>
              <a:t> </a:t>
            </a:r>
            <a:r>
              <a:rPr lang="es-ES" sz="1400" dirty="0" err="1"/>
              <a:t>oatts</a:t>
            </a:r>
            <a:endParaRPr lang="es-ES" sz="1400" dirty="0"/>
          </a:p>
          <a:p>
            <a:endParaRPr lang="en-US" dirty="0"/>
          </a:p>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10</a:t>
            </a:fld>
            <a:endParaRPr lang="en-ES"/>
          </a:p>
        </p:txBody>
      </p:sp>
    </p:spTree>
    <p:extLst>
      <p:ext uri="{BB962C8B-B14F-4D97-AF65-F5344CB8AC3E}">
        <p14:creationId xmlns:p14="http://schemas.microsoft.com/office/powerpoint/2010/main" val="1742320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OpenAPI</a:t>
            </a:r>
            <a:r>
              <a:rPr lang="en-US" dirty="0"/>
              <a:t> is the most popular API design and specification standard according to the State of the API survey 2019.</a:t>
            </a:r>
          </a:p>
          <a:p>
            <a:endParaRPr lang="en-US" dirty="0"/>
          </a:p>
          <a:p>
            <a:r>
              <a:rPr lang="en-US" dirty="0"/>
              <a:t>Using </a:t>
            </a:r>
            <a:r>
              <a:rPr lang="en-US" dirty="0" err="1"/>
              <a:t>OpenAPI</a:t>
            </a:r>
            <a:r>
              <a:rPr lang="en-US" dirty="0"/>
              <a:t> means having </a:t>
            </a:r>
          </a:p>
          <a:p>
            <a:endParaRPr lang="en-US" dirty="0"/>
          </a:p>
          <a:p>
            <a:r>
              <a:rPr lang="en-US" dirty="0"/>
              <a:t>Not using a standard for defining an API is a bad choice. But then again, why </a:t>
            </a:r>
            <a:r>
              <a:rPr lang="en-US" dirty="0" err="1"/>
              <a:t>OpenAPI</a:t>
            </a:r>
            <a:r>
              <a:rPr lang="en-US" dirty="0"/>
              <a:t>?</a:t>
            </a:r>
          </a:p>
          <a:p>
            <a:endParaRPr lang="en-ES" dirty="0"/>
          </a:p>
        </p:txBody>
      </p:sp>
      <p:sp>
        <p:nvSpPr>
          <p:cNvPr id="4" name="Slide Number Placeholder 3"/>
          <p:cNvSpPr>
            <a:spLocks noGrp="1"/>
          </p:cNvSpPr>
          <p:nvPr>
            <p:ph type="sldNum" sz="quarter" idx="5"/>
          </p:nvPr>
        </p:nvSpPr>
        <p:spPr/>
        <p:txBody>
          <a:bodyPr/>
          <a:lstStyle/>
          <a:p>
            <a:fld id="{E4660015-2B5D-F745-820C-378BBF295F99}" type="slidenum">
              <a:rPr lang="en-ES" smtClean="0"/>
              <a:t>11</a:t>
            </a:fld>
            <a:endParaRPr lang="en-ES"/>
          </a:p>
        </p:txBody>
      </p:sp>
    </p:spTree>
    <p:extLst>
      <p:ext uri="{BB962C8B-B14F-4D97-AF65-F5344CB8AC3E}">
        <p14:creationId xmlns:p14="http://schemas.microsoft.com/office/powerpoint/2010/main" val="2128949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79941D58-31C9-B242-A528-9A661C756051}" type="datetimeFigureOut">
              <a:rPr lang="en-ES" smtClean="0"/>
              <a:t>08/05/2020</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2642703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9941D58-31C9-B242-A528-9A661C756051}" type="datetimeFigureOut">
              <a:rPr lang="en-ES" smtClean="0"/>
              <a:t>08/05/2020</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41684344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9941D58-31C9-B242-A528-9A661C756051}" type="datetimeFigureOut">
              <a:rPr lang="en-ES" smtClean="0"/>
              <a:t>08/05/2020</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4412792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DE3E9-ADE2-41E4-9B5B-321B3347E319}"/>
              </a:ext>
            </a:extLst>
          </p:cNvPr>
          <p:cNvSpPr>
            <a:spLocks noGrp="1"/>
          </p:cNvSpPr>
          <p:nvPr>
            <p:ph type="title"/>
          </p:nvPr>
        </p:nvSpPr>
        <p:spPr/>
        <p:txBody>
          <a:bodyPr/>
          <a:lstStyle/>
          <a:p>
            <a:r>
              <a:rPr lang="en-US"/>
              <a:t>Click to edit Master title style</a:t>
            </a:r>
            <a:endParaRPr lang="nl-NL" dirty="0"/>
          </a:p>
        </p:txBody>
      </p:sp>
      <p:sp>
        <p:nvSpPr>
          <p:cNvPr id="3" name="Content Placeholder 2">
            <a:extLst>
              <a:ext uri="{FF2B5EF4-FFF2-40B4-BE49-F238E27FC236}">
                <a16:creationId xmlns:a16="http://schemas.microsoft.com/office/drawing/2014/main" id="{4E5291F4-BAAC-43D0-9FF9-53B864A73DE3}"/>
              </a:ext>
            </a:extLst>
          </p:cNvPr>
          <p:cNvSpPr>
            <a:spLocks noGrp="1"/>
          </p:cNvSpPr>
          <p:nvPr>
            <p:ph idx="1"/>
          </p:nvPr>
        </p:nvSpPr>
        <p:spPr/>
        <p:txBody>
          <a:bodyPr/>
          <a:lstStyle>
            <a:lvl5pPr>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sp>
        <p:nvSpPr>
          <p:cNvPr id="5" name="Footer Placeholder 4">
            <a:extLst>
              <a:ext uri="{FF2B5EF4-FFF2-40B4-BE49-F238E27FC236}">
                <a16:creationId xmlns:a16="http://schemas.microsoft.com/office/drawing/2014/main" id="{D42B9DCA-B401-4252-9B55-19A71AC5B851}"/>
              </a:ext>
            </a:extLst>
          </p:cNvPr>
          <p:cNvSpPr>
            <a:spLocks noGrp="1"/>
          </p:cNvSpPr>
          <p:nvPr>
            <p:ph type="ftr" sz="quarter" idx="11"/>
          </p:nvPr>
        </p:nvSpPr>
        <p:spPr/>
        <p:txBody>
          <a:bodyPr/>
          <a:lstStyle/>
          <a:p>
            <a:r>
              <a:rPr lang="en-US" dirty="0"/>
              <a:t>OpenAPI in a Nutshell</a:t>
            </a:r>
            <a:endParaRPr lang="nl-NL" dirty="0"/>
          </a:p>
        </p:txBody>
      </p:sp>
      <p:sp>
        <p:nvSpPr>
          <p:cNvPr id="6" name="Slide Number Placeholder 5">
            <a:extLst>
              <a:ext uri="{FF2B5EF4-FFF2-40B4-BE49-F238E27FC236}">
                <a16:creationId xmlns:a16="http://schemas.microsoft.com/office/drawing/2014/main" id="{6EB7A40C-27B2-4418-A663-CA060137841A}"/>
              </a:ext>
            </a:extLst>
          </p:cNvPr>
          <p:cNvSpPr>
            <a:spLocks noGrp="1"/>
          </p:cNvSpPr>
          <p:nvPr>
            <p:ph type="sldNum" sz="quarter" idx="12"/>
          </p:nvPr>
        </p:nvSpPr>
        <p:spPr/>
        <p:txBody>
          <a:bodyPr/>
          <a:lstStyle/>
          <a:p>
            <a:fld id="{2C2591D5-90DE-4002-B508-F01B7E5AF7F4}" type="slidenum">
              <a:rPr lang="nl-NL" smtClean="0"/>
              <a:t>‹#›</a:t>
            </a:fld>
            <a:endParaRPr lang="nl-NL"/>
          </a:p>
        </p:txBody>
      </p:sp>
      <p:grpSp>
        <p:nvGrpSpPr>
          <p:cNvPr id="7" name="Group 6">
            <a:extLst>
              <a:ext uri="{FF2B5EF4-FFF2-40B4-BE49-F238E27FC236}">
                <a16:creationId xmlns:a16="http://schemas.microsoft.com/office/drawing/2014/main" id="{CEF069AF-D92B-459B-A317-384E8290AB7A}"/>
              </a:ext>
            </a:extLst>
          </p:cNvPr>
          <p:cNvGrpSpPr/>
          <p:nvPr userDrawn="1"/>
        </p:nvGrpSpPr>
        <p:grpSpPr>
          <a:xfrm>
            <a:off x="-2105892" y="1897500"/>
            <a:ext cx="1979503" cy="4047988"/>
            <a:chOff x="-1579419" y="1423125"/>
            <a:chExt cx="1484627" cy="3035991"/>
          </a:xfrm>
        </p:grpSpPr>
        <p:sp>
          <p:nvSpPr>
            <p:cNvPr id="8" name="Toelichting 2">
              <a:extLst>
                <a:ext uri="{FF2B5EF4-FFF2-40B4-BE49-F238E27FC236}">
                  <a16:creationId xmlns:a16="http://schemas.microsoft.com/office/drawing/2014/main" id="{25D5D541-D461-4439-8E17-BCBAA7383B38}"/>
                </a:ext>
              </a:extLst>
            </p:cNvPr>
            <p:cNvSpPr txBox="1"/>
            <p:nvPr userDrawn="1"/>
          </p:nvSpPr>
          <p:spPr>
            <a:xfrm>
              <a:off x="-1579419" y="1423125"/>
              <a:ext cx="1484627" cy="2769989"/>
            </a:xfrm>
            <a:prstGeom prst="rect">
              <a:avLst/>
            </a:prstGeom>
            <a:noFill/>
          </p:spPr>
          <p:txBody>
            <a:bodyPr wrap="square" lIns="0" tIns="0" rIns="0" bIns="0" rtlCol="0">
              <a:spAutoFit/>
            </a:bodyPr>
            <a:lstStyle/>
            <a:p>
              <a:pPr>
                <a:lnSpc>
                  <a:spcPct val="100000"/>
                </a:lnSpc>
              </a:pPr>
              <a:r>
                <a:rPr lang="en-US" sz="1000" b="1" baseline="0" noProof="1">
                  <a:solidFill>
                    <a:schemeClr val="tx2"/>
                  </a:solidFill>
                  <a:latin typeface="+mn-lt"/>
                  <a:cs typeface="Arial" panose="020B0604020202020204" pitchFamily="34" charset="0"/>
                </a:rPr>
                <a:t>Format text</a:t>
              </a:r>
              <a:endParaRPr lang="en-US" sz="1000" baseline="0" noProof="1">
                <a:solidFill>
                  <a:schemeClr val="tx2"/>
                </a:solidFill>
                <a:latin typeface="+mn-lt"/>
                <a:cs typeface="Arial" panose="020B0604020202020204" pitchFamily="34" charset="0"/>
              </a:endParaRPr>
            </a:p>
            <a:p>
              <a:pPr>
                <a:lnSpc>
                  <a:spcPct val="100000"/>
                </a:lnSpc>
              </a:pPr>
              <a:r>
                <a:rPr lang="en-US" sz="1000" baseline="0" noProof="1">
                  <a:solidFill>
                    <a:schemeClr val="tx1"/>
                  </a:solidFill>
                  <a:latin typeface="+mn-lt"/>
                  <a:cs typeface="Arial" panose="020B0604020202020204" pitchFamily="34" charset="0"/>
                </a:rPr>
                <a:t>In text shapes, six formatting styles can be applied:</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List Bullet</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List Dash</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List Open bullet</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Plain text</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Subtitle green</a:t>
              </a:r>
            </a:p>
            <a:p>
              <a:pPr marL="228594" indent="-228594">
                <a:lnSpc>
                  <a:spcPct val="100000"/>
                </a:lnSpc>
                <a:buAutoNum type="arabicPeriod"/>
              </a:pPr>
              <a:r>
                <a:rPr lang="nl-NL" sz="1000" baseline="0" noProof="1">
                  <a:solidFill>
                    <a:schemeClr val="tx1"/>
                  </a:solidFill>
                  <a:latin typeface="+mn-lt"/>
                  <a:cs typeface="Arial" panose="020B0604020202020204" pitchFamily="34" charset="0"/>
                </a:rPr>
                <a:t>S</a:t>
              </a:r>
              <a:r>
                <a:rPr lang="en-US" sz="1000" baseline="0" noProof="1">
                  <a:solidFill>
                    <a:schemeClr val="tx1"/>
                  </a:solidFill>
                  <a:latin typeface="+mn-lt"/>
                  <a:cs typeface="Arial" panose="020B0604020202020204" pitchFamily="34" charset="0"/>
                </a:rPr>
                <a:t>ubtitle black</a:t>
              </a:r>
            </a:p>
            <a:p>
              <a:pPr marL="228594" indent="-228594">
                <a:lnSpc>
                  <a:spcPct val="100000"/>
                </a:lnSpc>
                <a:buAutoNum type="arabicPeriod"/>
              </a:pPr>
              <a:endParaRPr lang="en-US" sz="1000" baseline="0" noProof="1">
                <a:solidFill>
                  <a:schemeClr val="tx1"/>
                </a:solidFill>
                <a:latin typeface="+mn-lt"/>
                <a:cs typeface="Arial" panose="020B0604020202020204" pitchFamily="34" charset="0"/>
              </a:endParaRPr>
            </a:p>
            <a:p>
              <a:pPr>
                <a:lnSpc>
                  <a:spcPct val="100000"/>
                </a:lnSpc>
              </a:pPr>
              <a:r>
                <a:rPr lang="en-US" sz="1000" baseline="0" noProof="1">
                  <a:solidFill>
                    <a:schemeClr val="tx1"/>
                  </a:solidFill>
                  <a:latin typeface="+mn-lt"/>
                  <a:cs typeface="Arial" panose="020B0604020202020204" pitchFamily="34" charset="0"/>
                </a:rPr>
                <a:t>You may select a style by pressing </a:t>
              </a:r>
              <a:r>
                <a:rPr lang="en-US" sz="1000" b="1" baseline="0" noProof="1">
                  <a:solidFill>
                    <a:schemeClr val="tx1"/>
                  </a:solidFill>
                  <a:latin typeface="+mn-lt"/>
                  <a:cs typeface="Arial" panose="020B0604020202020204" pitchFamily="34" charset="0"/>
                </a:rPr>
                <a:t>[Tab]</a:t>
              </a:r>
              <a:r>
                <a:rPr lang="en-US" sz="1000" baseline="0" noProof="1">
                  <a:solidFill>
                    <a:schemeClr val="tx1"/>
                  </a:solidFill>
                  <a:latin typeface="+mn-lt"/>
                  <a:cs typeface="Arial" panose="020B0604020202020204" pitchFamily="34" charset="0"/>
                </a:rPr>
                <a:t> or </a:t>
              </a:r>
              <a:r>
                <a:rPr lang="en-US" sz="1000" b="1" baseline="0" noProof="1">
                  <a:solidFill>
                    <a:schemeClr val="tx1"/>
                  </a:solidFill>
                  <a:latin typeface="+mn-lt"/>
                  <a:cs typeface="Arial" panose="020B0604020202020204" pitchFamily="34" charset="0"/>
                </a:rPr>
                <a:t>[Shift]+[Tab]</a:t>
              </a:r>
              <a:r>
                <a:rPr lang="en-US" sz="1000" baseline="0" noProof="1">
                  <a:solidFill>
                    <a:schemeClr val="tx1"/>
                  </a:solidFill>
                  <a:latin typeface="+mn-lt"/>
                  <a:cs typeface="Arial" panose="020B0604020202020204" pitchFamily="34" charset="0"/>
                </a:rPr>
                <a:t> </a:t>
              </a:r>
              <a:r>
                <a:rPr lang="en-US" sz="1000" i="1" baseline="0" noProof="1">
                  <a:solidFill>
                    <a:schemeClr val="tx1"/>
                  </a:solidFill>
                  <a:latin typeface="+mn-lt"/>
                  <a:cs typeface="Arial" panose="020B0604020202020204" pitchFamily="34" charset="0"/>
                </a:rPr>
                <a:t>at the beginning of a line</a:t>
              </a:r>
              <a:r>
                <a:rPr lang="en-US" sz="1000" baseline="0" noProof="1">
                  <a:solidFill>
                    <a:schemeClr val="tx1"/>
                  </a:solidFill>
                  <a:latin typeface="+mn-lt"/>
                  <a:cs typeface="Arial" panose="020B0604020202020204" pitchFamily="34" charset="0"/>
                </a:rPr>
                <a:t>:</a:t>
              </a:r>
            </a:p>
            <a:p>
              <a:pPr marL="176209" indent="-176209">
                <a:lnSpc>
                  <a:spcPct val="100000"/>
                </a:lnSpc>
                <a:buFont typeface="Arial" panose="020B0604020202020204" pitchFamily="34" charset="0"/>
                <a:buChar char="•"/>
              </a:pPr>
              <a:r>
                <a:rPr lang="en-US" sz="1000" b="1" baseline="0" noProof="1">
                  <a:solidFill>
                    <a:schemeClr val="tx1"/>
                  </a:solidFill>
                  <a:latin typeface="+mn-lt"/>
                  <a:cs typeface="Arial" panose="020B0604020202020204" pitchFamily="34" charset="0"/>
                </a:rPr>
                <a:t>[Tab]</a:t>
              </a:r>
              <a:r>
                <a:rPr lang="en-US" sz="1000" baseline="0" noProof="1">
                  <a:solidFill>
                    <a:schemeClr val="tx1"/>
                  </a:solidFill>
                  <a:latin typeface="+mn-lt"/>
                  <a:cs typeface="Arial" panose="020B0604020202020204" pitchFamily="34" charset="0"/>
                </a:rPr>
                <a:t> applies the </a:t>
              </a:r>
              <a:r>
                <a:rPr lang="en-US" sz="1000" i="0" u="none" baseline="0" noProof="1">
                  <a:solidFill>
                    <a:schemeClr val="tx1"/>
                  </a:solidFill>
                  <a:latin typeface="+mn-lt"/>
                  <a:cs typeface="Arial" panose="020B0604020202020204" pitchFamily="34" charset="0"/>
                </a:rPr>
                <a:t>next style level</a:t>
              </a:r>
              <a:r>
                <a:rPr lang="en-US" sz="1000" baseline="0" noProof="1">
                  <a:solidFill>
                    <a:schemeClr val="tx1"/>
                  </a:solidFill>
                  <a:latin typeface="+mn-lt"/>
                  <a:cs typeface="Arial" panose="020B0604020202020204" pitchFamily="34" charset="0"/>
                </a:rPr>
                <a:t>.</a:t>
              </a:r>
            </a:p>
            <a:p>
              <a:pPr marL="176209" indent="-176209">
                <a:lnSpc>
                  <a:spcPct val="100000"/>
                </a:lnSpc>
                <a:buFont typeface="Arial" panose="020B0604020202020204" pitchFamily="34" charset="0"/>
                <a:buChar char="•"/>
              </a:pPr>
              <a:r>
                <a:rPr lang="en-US" sz="1000" b="1" baseline="0" noProof="1">
                  <a:solidFill>
                    <a:schemeClr val="tx1"/>
                  </a:solidFill>
                  <a:latin typeface="+mn-lt"/>
                  <a:cs typeface="Arial" panose="020B0604020202020204" pitchFamily="34" charset="0"/>
                </a:rPr>
                <a:t>[Shift]+[Tab]</a:t>
              </a:r>
              <a:r>
                <a:rPr lang="en-US" sz="1000" baseline="0" noProof="1">
                  <a:solidFill>
                    <a:schemeClr val="tx1"/>
                  </a:solidFill>
                  <a:latin typeface="+mn-lt"/>
                  <a:cs typeface="Arial" panose="020B0604020202020204" pitchFamily="34" charset="0"/>
                </a:rPr>
                <a:t> applies the </a:t>
              </a:r>
              <a:r>
                <a:rPr lang="en-US" sz="1000" u="none" baseline="0" noProof="1">
                  <a:solidFill>
                    <a:schemeClr val="tx1"/>
                  </a:solidFill>
                  <a:latin typeface="+mn-lt"/>
                  <a:cs typeface="Arial" panose="020B0604020202020204" pitchFamily="34" charset="0"/>
                </a:rPr>
                <a:t>previous style level.</a:t>
              </a:r>
              <a:endParaRPr lang="en-US"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endParaRPr lang="en-US"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en-US" sz="1000" i="0" u="none" baseline="0" noProof="1">
                  <a:solidFill>
                    <a:schemeClr val="tx1"/>
                  </a:solidFill>
                  <a:latin typeface="+mn-lt"/>
                  <a:cs typeface="Arial" panose="020B0604020202020204" pitchFamily="34" charset="0"/>
                </a:rPr>
                <a:t>You may skip several levels forward or backward by pressing </a:t>
              </a:r>
              <a:r>
                <a:rPr lang="en-US" sz="1000" b="1" i="0" u="none" baseline="0" noProof="1">
                  <a:solidFill>
                    <a:schemeClr val="tx1"/>
                  </a:solidFill>
                  <a:latin typeface="+mn-lt"/>
                  <a:cs typeface="Arial" panose="020B0604020202020204" pitchFamily="34" charset="0"/>
                </a:rPr>
                <a:t>[Tab]</a:t>
              </a:r>
              <a:r>
                <a:rPr lang="en-US" sz="1000" i="0" u="none" baseline="0" noProof="1">
                  <a:solidFill>
                    <a:schemeClr val="tx1"/>
                  </a:solidFill>
                  <a:latin typeface="+mn-lt"/>
                  <a:cs typeface="Arial" panose="020B0604020202020204" pitchFamily="34" charset="0"/>
                </a:rPr>
                <a:t> or </a:t>
              </a:r>
              <a:r>
                <a:rPr lang="en-US" sz="1000" b="1" i="0" u="none" baseline="0" noProof="1">
                  <a:solidFill>
                    <a:schemeClr val="tx1"/>
                  </a:solidFill>
                  <a:latin typeface="+mn-lt"/>
                  <a:cs typeface="Arial" panose="020B0604020202020204" pitchFamily="34" charset="0"/>
                </a:rPr>
                <a:t>[Shift]+[Tab]</a:t>
              </a:r>
              <a:r>
                <a:rPr lang="en-US" sz="1000" b="0" i="0" u="none" baseline="0" noProof="1">
                  <a:solidFill>
                    <a:schemeClr val="tx1"/>
                  </a:solidFill>
                  <a:latin typeface="+mn-lt"/>
                  <a:cs typeface="Arial" panose="020B0604020202020204" pitchFamily="34" charset="0"/>
                </a:rPr>
                <a:t> multiple times.</a:t>
              </a:r>
            </a:p>
            <a:p>
              <a:pPr marL="0" indent="0">
                <a:lnSpc>
                  <a:spcPct val="100000"/>
                </a:lnSpc>
                <a:buFont typeface="Arial" panose="020B0604020202020204" pitchFamily="34" charset="0"/>
                <a:buNone/>
              </a:pPr>
              <a:endParaRPr lang="nl-NL" sz="1000" b="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b="0" i="1" u="none" baseline="0" noProof="1">
                  <a:solidFill>
                    <a:schemeClr val="tx1"/>
                  </a:solidFill>
                  <a:latin typeface="+mn-lt"/>
                  <a:cs typeface="Arial" panose="020B0604020202020204" pitchFamily="34" charset="0"/>
                </a:rPr>
                <a:t>Hint: i</a:t>
              </a:r>
              <a:r>
                <a:rPr lang="en-US" sz="1000" b="0" i="1" u="none" baseline="0" noProof="1">
                  <a:solidFill>
                    <a:schemeClr val="tx1"/>
                  </a:solidFill>
                  <a:latin typeface="+mn-lt"/>
                  <a:cs typeface="Arial" panose="020B0604020202020204" pitchFamily="34" charset="0"/>
                </a:rPr>
                <a:t>nstead of pressing the keys, you may click the Indent icons on the Home ribbon:</a:t>
              </a:r>
            </a:p>
          </p:txBody>
        </p:sp>
        <p:pic>
          <p:nvPicPr>
            <p:cNvPr id="9" name="Picture 8">
              <a:extLst>
                <a:ext uri="{FF2B5EF4-FFF2-40B4-BE49-F238E27FC236}">
                  <a16:creationId xmlns:a16="http://schemas.microsoft.com/office/drawing/2014/main" id="{77E58BC7-55E4-432A-A87C-B5098C49E72C}"/>
                </a:ext>
              </a:extLst>
            </p:cNvPr>
            <p:cNvPicPr>
              <a:picLocks noChangeAspect="1"/>
            </p:cNvPicPr>
            <p:nvPr userDrawn="1"/>
          </p:nvPicPr>
          <p:blipFill>
            <a:blip r:embed="rId2"/>
            <a:stretch>
              <a:fillRect/>
            </a:stretch>
          </p:blipFill>
          <p:spPr>
            <a:xfrm>
              <a:off x="-837106" y="4279093"/>
              <a:ext cx="380048" cy="180023"/>
            </a:xfrm>
            <a:prstGeom prst="rect">
              <a:avLst/>
            </a:prstGeom>
          </p:spPr>
        </p:pic>
      </p:grpSp>
      <p:sp>
        <p:nvSpPr>
          <p:cNvPr id="10" name="Text Placeholder 9">
            <a:extLst>
              <a:ext uri="{FF2B5EF4-FFF2-40B4-BE49-F238E27FC236}">
                <a16:creationId xmlns:a16="http://schemas.microsoft.com/office/drawing/2014/main" id="{9E015352-03F6-4D8B-AE87-3EAF95087A71}"/>
              </a:ext>
            </a:extLst>
          </p:cNvPr>
          <p:cNvSpPr>
            <a:spLocks noGrp="1"/>
          </p:cNvSpPr>
          <p:nvPr>
            <p:ph type="body" sz="quarter" idx="13" hasCustomPrompt="1"/>
          </p:nvPr>
        </p:nvSpPr>
        <p:spPr>
          <a:xfrm>
            <a:off x="719667" y="6144000"/>
            <a:ext cx="10752000" cy="152400"/>
          </a:xfrm>
        </p:spPr>
        <p:txBody>
          <a:bodyPr>
            <a:noAutofit/>
          </a:bodyPr>
          <a:lstStyle>
            <a:lvl1pPr marL="0" indent="0">
              <a:lnSpc>
                <a:spcPct val="100000"/>
              </a:lnSpc>
              <a:buNone/>
              <a:defRPr sz="933" i="1"/>
            </a:lvl1pPr>
          </a:lstStyle>
          <a:p>
            <a:pPr lvl="0"/>
            <a:r>
              <a:rPr lang="en-US" noProof="0" dirty="0"/>
              <a:t>[footnote or source information]</a:t>
            </a:r>
          </a:p>
        </p:txBody>
      </p:sp>
    </p:spTree>
    <p:extLst>
      <p:ext uri="{BB962C8B-B14F-4D97-AF65-F5344CB8AC3E}">
        <p14:creationId xmlns:p14="http://schemas.microsoft.com/office/powerpoint/2010/main" val="22300785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Text + picture">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D023542A-FE00-4CC2-9578-A4F4C6F854C9}"/>
              </a:ext>
            </a:extLst>
          </p:cNvPr>
          <p:cNvSpPr>
            <a:spLocks noGrp="1"/>
          </p:cNvSpPr>
          <p:nvPr>
            <p:ph type="pic" sz="quarter" idx="13"/>
          </p:nvPr>
        </p:nvSpPr>
        <p:spPr>
          <a:xfrm>
            <a:off x="6096000" y="0"/>
            <a:ext cx="6096000" cy="6858000"/>
          </a:xfrm>
          <a:solidFill>
            <a:schemeClr val="bg1">
              <a:lumMod val="95000"/>
            </a:schemeClr>
          </a:solidFill>
        </p:spPr>
        <p:txBody>
          <a:bodyPr/>
          <a:lstStyle>
            <a:lvl1pPr marL="0" indent="0">
              <a:buNone/>
              <a:defRPr/>
            </a:lvl1pPr>
          </a:lstStyle>
          <a:p>
            <a:r>
              <a:rPr lang="en-US" noProof="1"/>
              <a:t>Click icon to add picture</a:t>
            </a:r>
          </a:p>
        </p:txBody>
      </p:sp>
      <p:sp>
        <p:nvSpPr>
          <p:cNvPr id="6" name="Footer Placeholder 5">
            <a:extLst>
              <a:ext uri="{FF2B5EF4-FFF2-40B4-BE49-F238E27FC236}">
                <a16:creationId xmlns:a16="http://schemas.microsoft.com/office/drawing/2014/main" id="{8042BD0D-5930-400B-878A-FEC1AE27EC88}"/>
              </a:ext>
            </a:extLst>
          </p:cNvPr>
          <p:cNvSpPr>
            <a:spLocks noGrp="1"/>
          </p:cNvSpPr>
          <p:nvPr>
            <p:ph type="ftr" sz="quarter" idx="11"/>
          </p:nvPr>
        </p:nvSpPr>
        <p:spPr/>
        <p:txBody>
          <a:bodyPr/>
          <a:lstStyle/>
          <a:p>
            <a:r>
              <a:rPr lang="en-US" dirty="0"/>
              <a:t>OpenAPI in a Nutshell</a:t>
            </a:r>
            <a:endParaRPr lang="nl-NL" dirty="0"/>
          </a:p>
        </p:txBody>
      </p:sp>
      <p:sp>
        <p:nvSpPr>
          <p:cNvPr id="7" name="Slide Number Placeholder 6">
            <a:extLst>
              <a:ext uri="{FF2B5EF4-FFF2-40B4-BE49-F238E27FC236}">
                <a16:creationId xmlns:a16="http://schemas.microsoft.com/office/drawing/2014/main" id="{0FE9E098-113D-4835-AE4D-FE6A53A5C846}"/>
              </a:ext>
            </a:extLst>
          </p:cNvPr>
          <p:cNvSpPr>
            <a:spLocks noGrp="1"/>
          </p:cNvSpPr>
          <p:nvPr>
            <p:ph type="sldNum" sz="quarter" idx="12"/>
          </p:nvPr>
        </p:nvSpPr>
        <p:spPr/>
        <p:txBody>
          <a:bodyPr/>
          <a:lstStyle/>
          <a:p>
            <a:fld id="{2C2591D5-90DE-4002-B508-F01B7E5AF7F4}" type="slidenum">
              <a:rPr lang="nl-NL" smtClean="0"/>
              <a:t>‹#›</a:t>
            </a:fld>
            <a:endParaRPr lang="nl-NL"/>
          </a:p>
        </p:txBody>
      </p:sp>
      <p:sp>
        <p:nvSpPr>
          <p:cNvPr id="8" name="Title 7">
            <a:extLst>
              <a:ext uri="{FF2B5EF4-FFF2-40B4-BE49-F238E27FC236}">
                <a16:creationId xmlns:a16="http://schemas.microsoft.com/office/drawing/2014/main" id="{6D3087FA-10B7-4AEC-98D2-427E7C05C496}"/>
              </a:ext>
            </a:extLst>
          </p:cNvPr>
          <p:cNvSpPr>
            <a:spLocks noGrp="1"/>
          </p:cNvSpPr>
          <p:nvPr>
            <p:ph type="title"/>
          </p:nvPr>
        </p:nvSpPr>
        <p:spPr>
          <a:xfrm>
            <a:off x="720000" y="873600"/>
            <a:ext cx="4752000" cy="890272"/>
          </a:xfrm>
        </p:spPr>
        <p:txBody>
          <a:bodyPr/>
          <a:lstStyle/>
          <a:p>
            <a:r>
              <a:rPr lang="en-US"/>
              <a:t>Click to edit Master title style</a:t>
            </a:r>
            <a:endParaRPr lang="nl-NL" dirty="0"/>
          </a:p>
        </p:txBody>
      </p:sp>
      <p:sp>
        <p:nvSpPr>
          <p:cNvPr id="5" name="Text Placeholder 4">
            <a:extLst>
              <a:ext uri="{FF2B5EF4-FFF2-40B4-BE49-F238E27FC236}">
                <a16:creationId xmlns:a16="http://schemas.microsoft.com/office/drawing/2014/main" id="{89561654-E606-4BC0-B5B2-554AF66E7655}"/>
              </a:ext>
            </a:extLst>
          </p:cNvPr>
          <p:cNvSpPr>
            <a:spLocks noGrp="1"/>
          </p:cNvSpPr>
          <p:nvPr>
            <p:ph type="body" sz="quarter" idx="14"/>
          </p:nvPr>
        </p:nvSpPr>
        <p:spPr>
          <a:xfrm>
            <a:off x="720001" y="1856318"/>
            <a:ext cx="4751916" cy="4398433"/>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3" name="Group 12">
            <a:extLst>
              <a:ext uri="{FF2B5EF4-FFF2-40B4-BE49-F238E27FC236}">
                <a16:creationId xmlns:a16="http://schemas.microsoft.com/office/drawing/2014/main" id="{A4A2B2A9-C54B-4F1A-AA87-F6029D63A444}"/>
              </a:ext>
            </a:extLst>
          </p:cNvPr>
          <p:cNvGrpSpPr/>
          <p:nvPr userDrawn="1"/>
        </p:nvGrpSpPr>
        <p:grpSpPr>
          <a:xfrm>
            <a:off x="12358573" y="1"/>
            <a:ext cx="2031009" cy="2877711"/>
            <a:chOff x="9268929" y="1"/>
            <a:chExt cx="1523257" cy="2158283"/>
          </a:xfrm>
        </p:grpSpPr>
        <p:sp>
          <p:nvSpPr>
            <p:cNvPr id="14" name="Toelichting 2">
              <a:extLst>
                <a:ext uri="{FF2B5EF4-FFF2-40B4-BE49-F238E27FC236}">
                  <a16:creationId xmlns:a16="http://schemas.microsoft.com/office/drawing/2014/main" id="{3CB82C64-D039-4C56-A264-7DF926382C57}"/>
                </a:ext>
              </a:extLst>
            </p:cNvPr>
            <p:cNvSpPr txBox="1"/>
            <p:nvPr userDrawn="1"/>
          </p:nvSpPr>
          <p:spPr>
            <a:xfrm>
              <a:off x="9268929" y="1"/>
              <a:ext cx="1523257" cy="2158283"/>
            </a:xfrm>
            <a:prstGeom prst="rect">
              <a:avLst/>
            </a:prstGeom>
            <a:noFill/>
          </p:spPr>
          <p:txBody>
            <a:bodyPr wrap="square" lIns="0" tIns="0" rIns="0" bIns="0" rtlCol="0">
              <a:spAutoFit/>
            </a:bodyPr>
            <a:lstStyle/>
            <a:p>
              <a:pPr>
                <a:lnSpc>
                  <a:spcPct val="100000"/>
                </a:lnSpc>
              </a:pPr>
              <a:r>
                <a:rPr lang="en-US" sz="1100" b="1" baseline="0" noProof="1">
                  <a:solidFill>
                    <a:schemeClr val="tx2"/>
                  </a:solidFill>
                  <a:latin typeface="+mn-lt"/>
                  <a:cs typeface="Arial" panose="020B0604020202020204" pitchFamily="34" charset="0"/>
                </a:rPr>
                <a:t>Reset slide layout</a:t>
              </a:r>
            </a:p>
            <a:p>
              <a:pPr marL="0" indent="0">
                <a:lnSpc>
                  <a:spcPct val="100000"/>
                </a:lnSpc>
                <a:buFont typeface="Arial" panose="020B0604020202020204" pitchFamily="34" charset="0"/>
                <a:buNone/>
              </a:pPr>
              <a:r>
                <a:rPr lang="en-US" sz="1100" b="0" i="0" u="none" baseline="0" noProof="1">
                  <a:solidFill>
                    <a:schemeClr val="tx1"/>
                  </a:solidFill>
                  <a:latin typeface="+mn-lt"/>
                  <a:cs typeface="Arial" panose="020B0604020202020204" pitchFamily="34" charset="0"/>
                </a:rPr>
                <a:t>When items on your slide are not in the correct position anymore, you can reset to the original slides settings:</a:t>
              </a:r>
            </a:p>
            <a:p>
              <a:pPr marL="200694" indent="-200694">
                <a:lnSpc>
                  <a:spcPct val="100000"/>
                </a:lnSpc>
                <a:buFont typeface="Arial" panose="020B0604020202020204" pitchFamily="34" charset="0"/>
                <a:buChar char="•"/>
              </a:pPr>
              <a:r>
                <a:rPr lang="en-US" sz="1100" b="0" i="0" u="none" baseline="0" noProof="1">
                  <a:solidFill>
                    <a:schemeClr val="tx1"/>
                  </a:solidFill>
                  <a:latin typeface="+mn-lt"/>
                  <a:cs typeface="Arial" panose="020B0604020202020204" pitchFamily="34" charset="0"/>
                </a:rPr>
                <a:t>On ribbon </a:t>
              </a:r>
              <a:r>
                <a:rPr lang="en-US" sz="1100" b="1" i="0" u="none" baseline="0" noProof="1">
                  <a:solidFill>
                    <a:schemeClr val="tx1"/>
                  </a:solidFill>
                  <a:latin typeface="+mn-lt"/>
                  <a:cs typeface="Arial" panose="020B0604020202020204" pitchFamily="34" charset="0"/>
                </a:rPr>
                <a:t>Home</a:t>
              </a:r>
              <a:r>
                <a:rPr lang="en-US" sz="1100" b="0" i="0" u="none" baseline="0" noProof="1">
                  <a:solidFill>
                    <a:schemeClr val="tx1"/>
                  </a:solidFill>
                  <a:latin typeface="+mn-lt"/>
                  <a:cs typeface="Arial" panose="020B0604020202020204" pitchFamily="34" charset="0"/>
                </a:rPr>
                <a:t>, click </a:t>
              </a:r>
              <a:r>
                <a:rPr lang="en-US" sz="1100" b="1" i="0" u="none" baseline="0" noProof="1">
                  <a:solidFill>
                    <a:schemeClr val="tx1"/>
                  </a:solidFill>
                  <a:latin typeface="+mn-lt"/>
                  <a:cs typeface="Arial" panose="020B0604020202020204" pitchFamily="34" charset="0"/>
                </a:rPr>
                <a:t>Reset</a:t>
              </a:r>
              <a:r>
                <a:rPr lang="en-US" sz="1100" b="0" i="0" u="none" baseline="0" noProof="1">
                  <a:solidFill>
                    <a:schemeClr val="tx1"/>
                  </a:solidFill>
                  <a:latin typeface="+mn-lt"/>
                  <a:cs typeface="Arial" panose="020B0604020202020204" pitchFamily="34" charset="0"/>
                </a:rPr>
                <a:t>:</a:t>
              </a:r>
            </a:p>
            <a:p>
              <a:pPr marL="0" indent="0">
                <a:lnSpc>
                  <a:spcPct val="100000"/>
                </a:lnSpc>
                <a:buFont typeface="Arial" panose="020B0604020202020204" pitchFamily="34" charset="0"/>
                <a:buNone/>
              </a:pPr>
              <a:endParaRPr lang="en-US" sz="1100" b="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endParaRPr lang="en-US" sz="1100" b="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en-US" sz="1100" b="0" i="0" u="none" baseline="0" noProof="1">
                  <a:solidFill>
                    <a:schemeClr val="tx1"/>
                  </a:solidFill>
                  <a:latin typeface="+mn-lt"/>
                  <a:cs typeface="Arial" panose="020B0604020202020204" pitchFamily="34" charset="0"/>
                </a:rPr>
                <a:t>Unfortunately, you will have to re-do the cropping of pictures. You can prevent this by finalizing the croppings before you reset the slide: </a:t>
              </a:r>
            </a:p>
            <a:p>
              <a:pPr marL="200694" marR="0" lvl="0" indent="-200694" algn="l" defTabSz="107037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baseline="0" noProof="1">
                  <a:solidFill>
                    <a:schemeClr val="tx1"/>
                  </a:solidFill>
                  <a:latin typeface="+mn-lt"/>
                  <a:cs typeface="Arial" panose="020B0604020202020204" pitchFamily="34" charset="0"/>
                </a:rPr>
                <a:t>Select the picture. </a:t>
              </a:r>
            </a:p>
            <a:p>
              <a:pPr marL="200694" marR="0" lvl="0" indent="-200694" algn="l" defTabSz="1070371"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i="0" u="none" baseline="0" noProof="1">
                  <a:solidFill>
                    <a:schemeClr val="tx1"/>
                  </a:solidFill>
                  <a:latin typeface="+mn-lt"/>
                  <a:cs typeface="Arial" panose="020B0604020202020204" pitchFamily="34" charset="0"/>
                </a:rPr>
                <a:t>On ribbon </a:t>
              </a:r>
              <a:r>
                <a:rPr lang="en-US" sz="1100" b="1" i="0" u="none" baseline="0" noProof="1">
                  <a:solidFill>
                    <a:schemeClr val="tx1"/>
                  </a:solidFill>
                  <a:latin typeface="+mn-lt"/>
                  <a:cs typeface="Arial" panose="020B0604020202020204" pitchFamily="34" charset="0"/>
                </a:rPr>
                <a:t>Picture Tools </a:t>
              </a:r>
              <a:r>
                <a:rPr lang="en-US" sz="1100" b="0" i="0" u="none" baseline="0" noProof="1">
                  <a:solidFill>
                    <a:schemeClr val="tx1"/>
                  </a:solidFill>
                  <a:latin typeface="+mn-lt"/>
                  <a:cs typeface="Arial" panose="020B0604020202020204" pitchFamily="34" charset="0"/>
                </a:rPr>
                <a:t>/ </a:t>
              </a:r>
              <a:r>
                <a:rPr lang="en-US" sz="1100" b="1" i="0" u="none" baseline="0" noProof="1">
                  <a:solidFill>
                    <a:schemeClr val="tx1"/>
                  </a:solidFill>
                  <a:latin typeface="+mn-lt"/>
                  <a:cs typeface="Arial" panose="020B0604020202020204" pitchFamily="34" charset="0"/>
                </a:rPr>
                <a:t>Format</a:t>
              </a:r>
              <a:r>
                <a:rPr lang="en-US" sz="1100" b="0" i="0" u="none" baseline="0" noProof="1">
                  <a:solidFill>
                    <a:schemeClr val="tx1"/>
                  </a:solidFill>
                  <a:latin typeface="+mn-lt"/>
                  <a:cs typeface="Arial" panose="020B0604020202020204" pitchFamily="34" charset="0"/>
                </a:rPr>
                <a:t>, select </a:t>
              </a:r>
              <a:r>
                <a:rPr lang="en-US" sz="1100" b="1" i="0" u="none" baseline="0" noProof="1">
                  <a:solidFill>
                    <a:schemeClr val="tx1"/>
                  </a:solidFill>
                  <a:latin typeface="+mn-lt"/>
                  <a:cs typeface="Arial" panose="020B0604020202020204" pitchFamily="34" charset="0"/>
                </a:rPr>
                <a:t>Compress Pictures</a:t>
              </a:r>
              <a:r>
                <a:rPr lang="en-US" sz="1100" b="0" i="0" u="none" baseline="0" noProof="1">
                  <a:solidFill>
                    <a:schemeClr val="tx1"/>
                  </a:solidFill>
                  <a:latin typeface="+mn-lt"/>
                  <a:cs typeface="Arial" panose="020B0604020202020204" pitchFamily="34" charset="0"/>
                </a:rPr>
                <a:t>.</a:t>
              </a:r>
              <a:endParaRPr lang="en-US" sz="1100" b="1" i="0" u="none" baseline="0" noProof="1">
                <a:solidFill>
                  <a:schemeClr val="tx1"/>
                </a:solidFill>
                <a:latin typeface="+mn-lt"/>
                <a:cs typeface="Arial" panose="020B0604020202020204" pitchFamily="34" charset="0"/>
              </a:endParaRPr>
            </a:p>
          </p:txBody>
        </p:sp>
        <p:pic>
          <p:nvPicPr>
            <p:cNvPr id="15" name="Picture 14">
              <a:extLst>
                <a:ext uri="{FF2B5EF4-FFF2-40B4-BE49-F238E27FC236}">
                  <a16:creationId xmlns:a16="http://schemas.microsoft.com/office/drawing/2014/main" id="{FB0DA530-8F79-405E-AF99-97127358FB2B}"/>
                </a:ext>
              </a:extLst>
            </p:cNvPr>
            <p:cNvPicPr>
              <a:picLocks noChangeAspect="1"/>
            </p:cNvPicPr>
            <p:nvPr userDrawn="1"/>
          </p:nvPicPr>
          <p:blipFill>
            <a:blip r:embed="rId2"/>
            <a:stretch>
              <a:fillRect/>
            </a:stretch>
          </p:blipFill>
          <p:spPr>
            <a:xfrm>
              <a:off x="9788550" y="752769"/>
              <a:ext cx="446723" cy="173355"/>
            </a:xfrm>
            <a:prstGeom prst="rect">
              <a:avLst/>
            </a:prstGeom>
          </p:spPr>
        </p:pic>
      </p:grpSp>
      <p:grpSp>
        <p:nvGrpSpPr>
          <p:cNvPr id="16" name="Group 15">
            <a:extLst>
              <a:ext uri="{FF2B5EF4-FFF2-40B4-BE49-F238E27FC236}">
                <a16:creationId xmlns:a16="http://schemas.microsoft.com/office/drawing/2014/main" id="{F86D4E8A-22B6-4F5F-9107-442D403EF90F}"/>
              </a:ext>
            </a:extLst>
          </p:cNvPr>
          <p:cNvGrpSpPr/>
          <p:nvPr userDrawn="1"/>
        </p:nvGrpSpPr>
        <p:grpSpPr>
          <a:xfrm>
            <a:off x="12358573" y="3201793"/>
            <a:ext cx="2031009" cy="2877710"/>
            <a:chOff x="9268929" y="2401345"/>
            <a:chExt cx="1523257" cy="2158283"/>
          </a:xfrm>
        </p:grpSpPr>
        <p:sp>
          <p:nvSpPr>
            <p:cNvPr id="17" name="Toelichting 2">
              <a:extLst>
                <a:ext uri="{FF2B5EF4-FFF2-40B4-BE49-F238E27FC236}">
                  <a16:creationId xmlns:a16="http://schemas.microsoft.com/office/drawing/2014/main" id="{17BCBDAD-6B55-470A-B079-343C84E91664}"/>
                </a:ext>
              </a:extLst>
            </p:cNvPr>
            <p:cNvSpPr txBox="1"/>
            <p:nvPr userDrawn="1"/>
          </p:nvSpPr>
          <p:spPr>
            <a:xfrm>
              <a:off x="9268929" y="2401345"/>
              <a:ext cx="1523257" cy="2158283"/>
            </a:xfrm>
            <a:prstGeom prst="rect">
              <a:avLst/>
            </a:prstGeom>
            <a:noFill/>
          </p:spPr>
          <p:txBody>
            <a:bodyPr wrap="square" lIns="0" tIns="0" rIns="0" bIns="0" rtlCol="0">
              <a:spAutoFit/>
            </a:bodyPr>
            <a:lstStyle/>
            <a:p>
              <a:pPr>
                <a:lnSpc>
                  <a:spcPct val="100000"/>
                </a:lnSpc>
              </a:pPr>
              <a:r>
                <a:rPr lang="en-US" sz="1100" b="1" baseline="0" noProof="0" dirty="0">
                  <a:solidFill>
                    <a:schemeClr val="tx2"/>
                  </a:solidFill>
                  <a:latin typeface="+mn-lt"/>
                  <a:cs typeface="Arial" panose="020B0604020202020204" pitchFamily="34" charset="0"/>
                </a:rPr>
                <a:t>Select different part of picture</a:t>
              </a:r>
            </a:p>
            <a:p>
              <a:pPr>
                <a:lnSpc>
                  <a:spcPct val="100000"/>
                </a:lnSpc>
              </a:pPr>
              <a:r>
                <a:rPr lang="en-US" sz="1100" baseline="0" noProof="0" dirty="0">
                  <a:solidFill>
                    <a:schemeClr val="tx1"/>
                  </a:solidFill>
                  <a:latin typeface="+mn-lt"/>
                  <a:cs typeface="Arial" panose="020B0604020202020204" pitchFamily="34" charset="0"/>
                </a:rPr>
                <a:t>A picture shape will always be filled from the middle of the selected photo.</a:t>
              </a:r>
            </a:p>
            <a:p>
              <a:pPr>
                <a:lnSpc>
                  <a:spcPct val="100000"/>
                </a:lnSpc>
              </a:pPr>
              <a:r>
                <a:rPr lang="en-US" sz="1100" baseline="0" noProof="0" dirty="0">
                  <a:solidFill>
                    <a:schemeClr val="tx1"/>
                  </a:solidFill>
                  <a:latin typeface="+mn-lt"/>
                  <a:cs typeface="Arial" panose="020B0604020202020204" pitchFamily="34" charset="0"/>
                </a:rPr>
                <a:t>If you want to show a different part of the picture, you can ‘crop’ it:</a:t>
              </a:r>
            </a:p>
            <a:p>
              <a:pPr marL="200694" indent="-200694">
                <a:lnSpc>
                  <a:spcPct val="100000"/>
                </a:lnSpc>
                <a:buFont typeface="Arial" panose="020B0604020202020204" pitchFamily="34" charset="0"/>
                <a:buChar char="•"/>
              </a:pPr>
              <a:r>
                <a:rPr lang="en-US" sz="1100" b="0" i="0" u="none" baseline="0" noProof="0" dirty="0">
                  <a:solidFill>
                    <a:schemeClr val="tx1"/>
                  </a:solidFill>
                  <a:latin typeface="+mn-lt"/>
                  <a:cs typeface="Arial" panose="020B0604020202020204" pitchFamily="34" charset="0"/>
                </a:rPr>
                <a:t>Select the picture.</a:t>
              </a:r>
            </a:p>
            <a:p>
              <a:pPr marL="200694" indent="-200694">
                <a:lnSpc>
                  <a:spcPct val="100000"/>
                </a:lnSpc>
                <a:buFont typeface="Arial" panose="020B0604020202020204" pitchFamily="34" charset="0"/>
                <a:buChar char="•"/>
              </a:pPr>
              <a:r>
                <a:rPr lang="en-US" sz="1100" b="0" i="0" u="none" baseline="0" noProof="0" dirty="0">
                  <a:solidFill>
                    <a:schemeClr val="tx1"/>
                  </a:solidFill>
                  <a:latin typeface="+mn-lt"/>
                  <a:cs typeface="Arial" panose="020B0604020202020204" pitchFamily="34" charset="0"/>
                </a:rPr>
                <a:t>On ribbon </a:t>
              </a:r>
              <a:r>
                <a:rPr lang="en-US" sz="1100" b="1" i="0" u="none" baseline="0" noProof="0" dirty="0">
                  <a:solidFill>
                    <a:schemeClr val="tx1"/>
                  </a:solidFill>
                  <a:latin typeface="+mn-lt"/>
                  <a:cs typeface="Arial" panose="020B0604020202020204" pitchFamily="34" charset="0"/>
                </a:rPr>
                <a:t>Picture Tools </a:t>
              </a:r>
              <a:r>
                <a:rPr lang="en-US" sz="1100" b="0" i="0" u="none" baseline="0" noProof="0" dirty="0">
                  <a:solidFill>
                    <a:schemeClr val="tx1"/>
                  </a:solidFill>
                  <a:latin typeface="+mn-lt"/>
                  <a:cs typeface="Arial" panose="020B0604020202020204" pitchFamily="34" charset="0"/>
                </a:rPr>
                <a:t>/ </a:t>
              </a:r>
              <a:r>
                <a:rPr lang="en-US" sz="1100" b="1" i="0" u="none" baseline="0" noProof="0" dirty="0">
                  <a:solidFill>
                    <a:schemeClr val="tx1"/>
                  </a:solidFill>
                  <a:latin typeface="+mn-lt"/>
                  <a:cs typeface="Arial" panose="020B0604020202020204" pitchFamily="34" charset="0"/>
                </a:rPr>
                <a:t>Format</a:t>
              </a:r>
              <a:r>
                <a:rPr lang="en-US" sz="1100" b="0" i="0" u="none" baseline="0" noProof="0" dirty="0">
                  <a:solidFill>
                    <a:schemeClr val="tx1"/>
                  </a:solidFill>
                  <a:latin typeface="+mn-lt"/>
                  <a:cs typeface="Arial" panose="020B0604020202020204" pitchFamily="34" charset="0"/>
                </a:rPr>
                <a:t>, click </a:t>
              </a:r>
              <a:r>
                <a:rPr lang="en-US" sz="1100" b="1" i="0" u="none" baseline="0" noProof="0" dirty="0">
                  <a:solidFill>
                    <a:schemeClr val="tx1"/>
                  </a:solidFill>
                  <a:latin typeface="+mn-lt"/>
                  <a:cs typeface="Arial" panose="020B0604020202020204" pitchFamily="34" charset="0"/>
                </a:rPr>
                <a:t>Crop</a:t>
              </a:r>
              <a:r>
                <a:rPr lang="en-US" sz="1100" b="0" i="0" u="none" baseline="0" noProof="0" dirty="0">
                  <a:solidFill>
                    <a:schemeClr val="tx1"/>
                  </a:solidFill>
                  <a:latin typeface="+mn-lt"/>
                  <a:cs typeface="Arial" panose="020B0604020202020204" pitchFamily="34" charset="0"/>
                </a:rPr>
                <a:t>:</a:t>
              </a:r>
            </a:p>
            <a:p>
              <a:pPr marL="200694" indent="-200694">
                <a:lnSpc>
                  <a:spcPct val="100000"/>
                </a:lnSpc>
                <a:buFont typeface="Arial" panose="020B0604020202020204" pitchFamily="34" charset="0"/>
                <a:buChar char="•"/>
              </a:pPr>
              <a:endParaRPr lang="en-US" sz="1100" b="0" i="0" u="none" baseline="0" noProof="0" dirty="0">
                <a:solidFill>
                  <a:schemeClr val="tx1"/>
                </a:solidFill>
                <a:latin typeface="+mn-lt"/>
                <a:cs typeface="Arial" panose="020B0604020202020204" pitchFamily="34" charset="0"/>
              </a:endParaRPr>
            </a:p>
            <a:p>
              <a:pPr marL="200694" indent="-200694">
                <a:lnSpc>
                  <a:spcPct val="100000"/>
                </a:lnSpc>
                <a:buFont typeface="Arial" panose="020B0604020202020204" pitchFamily="34" charset="0"/>
                <a:buChar char="•"/>
              </a:pPr>
              <a:endParaRPr lang="en-US" sz="1100" b="0" i="0" u="none" baseline="0" noProof="0" dirty="0">
                <a:solidFill>
                  <a:schemeClr val="tx1"/>
                </a:solidFill>
                <a:latin typeface="+mn-lt"/>
                <a:cs typeface="Arial" panose="020B0604020202020204" pitchFamily="34" charset="0"/>
              </a:endParaRPr>
            </a:p>
            <a:p>
              <a:pPr marL="200694" indent="-200694">
                <a:lnSpc>
                  <a:spcPct val="100000"/>
                </a:lnSpc>
                <a:buFont typeface="Arial" panose="020B0604020202020204" pitchFamily="34" charset="0"/>
                <a:buChar char="•"/>
              </a:pPr>
              <a:endParaRPr lang="en-US" sz="1100" b="0" i="0" u="none" baseline="0" noProof="0" dirty="0">
                <a:solidFill>
                  <a:schemeClr val="tx1"/>
                </a:solidFill>
                <a:latin typeface="+mn-lt"/>
                <a:cs typeface="Arial" panose="020B0604020202020204" pitchFamily="34" charset="0"/>
              </a:endParaRPr>
            </a:p>
            <a:p>
              <a:pPr marL="200694" indent="-200694">
                <a:lnSpc>
                  <a:spcPct val="100000"/>
                </a:lnSpc>
                <a:buFont typeface="Arial" panose="020B0604020202020204" pitchFamily="34" charset="0"/>
                <a:buChar char="•"/>
              </a:pPr>
              <a:r>
                <a:rPr lang="en-US" sz="1100" b="0" i="0" u="none" baseline="0" noProof="0" dirty="0">
                  <a:solidFill>
                    <a:schemeClr val="tx1"/>
                  </a:solidFill>
                  <a:latin typeface="+mn-lt"/>
                  <a:cs typeface="Arial" panose="020B0604020202020204" pitchFamily="34" charset="0"/>
                </a:rPr>
                <a:t>Now, you can move the picture on the shape. You can also resize the picture.</a:t>
              </a:r>
            </a:p>
            <a:p>
              <a:pPr marL="200694" indent="-200694">
                <a:lnSpc>
                  <a:spcPct val="100000"/>
                </a:lnSpc>
                <a:buFont typeface="Arial" panose="020B0604020202020204" pitchFamily="34" charset="0"/>
                <a:buChar char="•"/>
              </a:pPr>
              <a:r>
                <a:rPr lang="en-US" sz="1100" b="0" i="0" u="none" baseline="0" noProof="0" dirty="0">
                  <a:solidFill>
                    <a:schemeClr val="tx1"/>
                  </a:solidFill>
                  <a:latin typeface="+mn-lt"/>
                  <a:cs typeface="Arial" panose="020B0604020202020204" pitchFamily="34" charset="0"/>
                </a:rPr>
                <a:t>Click anywhere next to the picture to stop the cropping.</a:t>
              </a:r>
            </a:p>
          </p:txBody>
        </p:sp>
        <p:pic>
          <p:nvPicPr>
            <p:cNvPr id="18" name="Picture 17">
              <a:extLst>
                <a:ext uri="{FF2B5EF4-FFF2-40B4-BE49-F238E27FC236}">
                  <a16:creationId xmlns:a16="http://schemas.microsoft.com/office/drawing/2014/main" id="{714E2878-8E47-4678-88BF-57C90BFC9BC4}"/>
                </a:ext>
              </a:extLst>
            </p:cNvPr>
            <p:cNvPicPr>
              <a:picLocks noChangeAspect="1"/>
            </p:cNvPicPr>
            <p:nvPr userDrawn="1"/>
          </p:nvPicPr>
          <p:blipFill>
            <a:blip r:embed="rId3"/>
            <a:stretch>
              <a:fillRect/>
            </a:stretch>
          </p:blipFill>
          <p:spPr>
            <a:xfrm>
              <a:off x="10351184" y="3535313"/>
              <a:ext cx="240030" cy="433388"/>
            </a:xfrm>
            <a:prstGeom prst="rect">
              <a:avLst/>
            </a:prstGeom>
          </p:spPr>
        </p:pic>
      </p:grpSp>
      <p:grpSp>
        <p:nvGrpSpPr>
          <p:cNvPr id="22" name="Group 21">
            <a:extLst>
              <a:ext uri="{FF2B5EF4-FFF2-40B4-BE49-F238E27FC236}">
                <a16:creationId xmlns:a16="http://schemas.microsoft.com/office/drawing/2014/main" id="{FDE1FF62-C77F-40A3-AC6B-F91FA3655616}"/>
              </a:ext>
            </a:extLst>
          </p:cNvPr>
          <p:cNvGrpSpPr/>
          <p:nvPr userDrawn="1"/>
        </p:nvGrpSpPr>
        <p:grpSpPr>
          <a:xfrm>
            <a:off x="-2105892" y="1897500"/>
            <a:ext cx="1979503" cy="4047988"/>
            <a:chOff x="-1579419" y="1423125"/>
            <a:chExt cx="1484627" cy="3035991"/>
          </a:xfrm>
        </p:grpSpPr>
        <p:sp>
          <p:nvSpPr>
            <p:cNvPr id="23" name="Toelichting 2">
              <a:extLst>
                <a:ext uri="{FF2B5EF4-FFF2-40B4-BE49-F238E27FC236}">
                  <a16:creationId xmlns:a16="http://schemas.microsoft.com/office/drawing/2014/main" id="{CA0473A1-D029-4C79-A0A3-E5499BB6BF9C}"/>
                </a:ext>
              </a:extLst>
            </p:cNvPr>
            <p:cNvSpPr txBox="1"/>
            <p:nvPr userDrawn="1"/>
          </p:nvSpPr>
          <p:spPr>
            <a:xfrm>
              <a:off x="-1579419" y="1423125"/>
              <a:ext cx="1484627" cy="2769989"/>
            </a:xfrm>
            <a:prstGeom prst="rect">
              <a:avLst/>
            </a:prstGeom>
            <a:noFill/>
          </p:spPr>
          <p:txBody>
            <a:bodyPr wrap="square" lIns="0" tIns="0" rIns="0" bIns="0" rtlCol="0">
              <a:spAutoFit/>
            </a:bodyPr>
            <a:lstStyle/>
            <a:p>
              <a:pPr>
                <a:lnSpc>
                  <a:spcPct val="100000"/>
                </a:lnSpc>
              </a:pPr>
              <a:r>
                <a:rPr lang="en-US" sz="1000" b="1" baseline="0" noProof="1">
                  <a:solidFill>
                    <a:schemeClr val="tx2"/>
                  </a:solidFill>
                  <a:latin typeface="+mn-lt"/>
                  <a:cs typeface="Arial" panose="020B0604020202020204" pitchFamily="34" charset="0"/>
                </a:rPr>
                <a:t>Format text</a:t>
              </a:r>
              <a:endParaRPr lang="en-US" sz="1000" baseline="0" noProof="1">
                <a:solidFill>
                  <a:schemeClr val="tx2"/>
                </a:solidFill>
                <a:latin typeface="+mn-lt"/>
                <a:cs typeface="Arial" panose="020B0604020202020204" pitchFamily="34" charset="0"/>
              </a:endParaRPr>
            </a:p>
            <a:p>
              <a:pPr>
                <a:lnSpc>
                  <a:spcPct val="100000"/>
                </a:lnSpc>
              </a:pPr>
              <a:r>
                <a:rPr lang="en-US" sz="1000" baseline="0" noProof="1">
                  <a:solidFill>
                    <a:schemeClr val="tx1"/>
                  </a:solidFill>
                  <a:latin typeface="+mn-lt"/>
                  <a:cs typeface="Arial" panose="020B0604020202020204" pitchFamily="34" charset="0"/>
                </a:rPr>
                <a:t>In text shapes, six formatting styles can be applied:</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List Bullet</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List Dash</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List Open bullet</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Plain text</a:t>
              </a:r>
            </a:p>
            <a:p>
              <a:pPr marL="228594" indent="-228594">
                <a:lnSpc>
                  <a:spcPct val="100000"/>
                </a:lnSpc>
                <a:buAutoNum type="arabicPeriod"/>
              </a:pPr>
              <a:r>
                <a:rPr lang="en-US" sz="1000" baseline="0" noProof="1">
                  <a:solidFill>
                    <a:schemeClr val="tx1"/>
                  </a:solidFill>
                  <a:latin typeface="+mn-lt"/>
                  <a:cs typeface="Arial" panose="020B0604020202020204" pitchFamily="34" charset="0"/>
                </a:rPr>
                <a:t>Subtitle green</a:t>
              </a:r>
            </a:p>
            <a:p>
              <a:pPr marL="228594" indent="-228594">
                <a:lnSpc>
                  <a:spcPct val="100000"/>
                </a:lnSpc>
                <a:buAutoNum type="arabicPeriod"/>
              </a:pPr>
              <a:r>
                <a:rPr lang="nl-NL" sz="1000" baseline="0" noProof="1">
                  <a:solidFill>
                    <a:schemeClr val="tx1"/>
                  </a:solidFill>
                  <a:latin typeface="+mn-lt"/>
                  <a:cs typeface="Arial" panose="020B0604020202020204" pitchFamily="34" charset="0"/>
                </a:rPr>
                <a:t>S</a:t>
              </a:r>
              <a:r>
                <a:rPr lang="en-US" sz="1000" baseline="0" noProof="1">
                  <a:solidFill>
                    <a:schemeClr val="tx1"/>
                  </a:solidFill>
                  <a:latin typeface="+mn-lt"/>
                  <a:cs typeface="Arial" panose="020B0604020202020204" pitchFamily="34" charset="0"/>
                </a:rPr>
                <a:t>ubtitle black</a:t>
              </a:r>
            </a:p>
            <a:p>
              <a:pPr marL="228594" indent="-228594">
                <a:lnSpc>
                  <a:spcPct val="100000"/>
                </a:lnSpc>
                <a:buAutoNum type="arabicPeriod"/>
              </a:pPr>
              <a:endParaRPr lang="en-US" sz="1000" baseline="0" noProof="1">
                <a:solidFill>
                  <a:schemeClr val="tx1"/>
                </a:solidFill>
                <a:latin typeface="+mn-lt"/>
                <a:cs typeface="Arial" panose="020B0604020202020204" pitchFamily="34" charset="0"/>
              </a:endParaRPr>
            </a:p>
            <a:p>
              <a:pPr>
                <a:lnSpc>
                  <a:spcPct val="100000"/>
                </a:lnSpc>
              </a:pPr>
              <a:r>
                <a:rPr lang="en-US" sz="1000" baseline="0" noProof="1">
                  <a:solidFill>
                    <a:schemeClr val="tx1"/>
                  </a:solidFill>
                  <a:latin typeface="+mn-lt"/>
                  <a:cs typeface="Arial" panose="020B0604020202020204" pitchFamily="34" charset="0"/>
                </a:rPr>
                <a:t>You may select a style by pressing </a:t>
              </a:r>
              <a:r>
                <a:rPr lang="en-US" sz="1000" b="1" baseline="0" noProof="1">
                  <a:solidFill>
                    <a:schemeClr val="tx1"/>
                  </a:solidFill>
                  <a:latin typeface="+mn-lt"/>
                  <a:cs typeface="Arial" panose="020B0604020202020204" pitchFamily="34" charset="0"/>
                </a:rPr>
                <a:t>[Tab]</a:t>
              </a:r>
              <a:r>
                <a:rPr lang="en-US" sz="1000" baseline="0" noProof="1">
                  <a:solidFill>
                    <a:schemeClr val="tx1"/>
                  </a:solidFill>
                  <a:latin typeface="+mn-lt"/>
                  <a:cs typeface="Arial" panose="020B0604020202020204" pitchFamily="34" charset="0"/>
                </a:rPr>
                <a:t> or </a:t>
              </a:r>
              <a:r>
                <a:rPr lang="en-US" sz="1000" b="1" baseline="0" noProof="1">
                  <a:solidFill>
                    <a:schemeClr val="tx1"/>
                  </a:solidFill>
                  <a:latin typeface="+mn-lt"/>
                  <a:cs typeface="Arial" panose="020B0604020202020204" pitchFamily="34" charset="0"/>
                </a:rPr>
                <a:t>[Shift]+[Tab]</a:t>
              </a:r>
              <a:r>
                <a:rPr lang="en-US" sz="1000" baseline="0" noProof="1">
                  <a:solidFill>
                    <a:schemeClr val="tx1"/>
                  </a:solidFill>
                  <a:latin typeface="+mn-lt"/>
                  <a:cs typeface="Arial" panose="020B0604020202020204" pitchFamily="34" charset="0"/>
                </a:rPr>
                <a:t> </a:t>
              </a:r>
              <a:r>
                <a:rPr lang="en-US" sz="1000" i="1" baseline="0" noProof="1">
                  <a:solidFill>
                    <a:schemeClr val="tx1"/>
                  </a:solidFill>
                  <a:latin typeface="+mn-lt"/>
                  <a:cs typeface="Arial" panose="020B0604020202020204" pitchFamily="34" charset="0"/>
                </a:rPr>
                <a:t>at the beginning of a line</a:t>
              </a:r>
              <a:r>
                <a:rPr lang="en-US" sz="1000" baseline="0" noProof="1">
                  <a:solidFill>
                    <a:schemeClr val="tx1"/>
                  </a:solidFill>
                  <a:latin typeface="+mn-lt"/>
                  <a:cs typeface="Arial" panose="020B0604020202020204" pitchFamily="34" charset="0"/>
                </a:rPr>
                <a:t>:</a:t>
              </a:r>
            </a:p>
            <a:p>
              <a:pPr marL="176209" indent="-176209">
                <a:lnSpc>
                  <a:spcPct val="100000"/>
                </a:lnSpc>
                <a:buFont typeface="Arial" panose="020B0604020202020204" pitchFamily="34" charset="0"/>
                <a:buChar char="•"/>
              </a:pPr>
              <a:r>
                <a:rPr lang="en-US" sz="1000" b="1" baseline="0" noProof="1">
                  <a:solidFill>
                    <a:schemeClr val="tx1"/>
                  </a:solidFill>
                  <a:latin typeface="+mn-lt"/>
                  <a:cs typeface="Arial" panose="020B0604020202020204" pitchFamily="34" charset="0"/>
                </a:rPr>
                <a:t>[Tab]</a:t>
              </a:r>
              <a:r>
                <a:rPr lang="en-US" sz="1000" baseline="0" noProof="1">
                  <a:solidFill>
                    <a:schemeClr val="tx1"/>
                  </a:solidFill>
                  <a:latin typeface="+mn-lt"/>
                  <a:cs typeface="Arial" panose="020B0604020202020204" pitchFamily="34" charset="0"/>
                </a:rPr>
                <a:t> applies the </a:t>
              </a:r>
              <a:r>
                <a:rPr lang="en-US" sz="1000" i="0" u="none" baseline="0" noProof="1">
                  <a:solidFill>
                    <a:schemeClr val="tx1"/>
                  </a:solidFill>
                  <a:latin typeface="+mn-lt"/>
                  <a:cs typeface="Arial" panose="020B0604020202020204" pitchFamily="34" charset="0"/>
                </a:rPr>
                <a:t>next style level</a:t>
              </a:r>
              <a:r>
                <a:rPr lang="en-US" sz="1000" baseline="0" noProof="1">
                  <a:solidFill>
                    <a:schemeClr val="tx1"/>
                  </a:solidFill>
                  <a:latin typeface="+mn-lt"/>
                  <a:cs typeface="Arial" panose="020B0604020202020204" pitchFamily="34" charset="0"/>
                </a:rPr>
                <a:t>.</a:t>
              </a:r>
            </a:p>
            <a:p>
              <a:pPr marL="176209" indent="-176209">
                <a:lnSpc>
                  <a:spcPct val="100000"/>
                </a:lnSpc>
                <a:buFont typeface="Arial" panose="020B0604020202020204" pitchFamily="34" charset="0"/>
                <a:buChar char="•"/>
              </a:pPr>
              <a:r>
                <a:rPr lang="en-US" sz="1000" b="1" baseline="0" noProof="1">
                  <a:solidFill>
                    <a:schemeClr val="tx1"/>
                  </a:solidFill>
                  <a:latin typeface="+mn-lt"/>
                  <a:cs typeface="Arial" panose="020B0604020202020204" pitchFamily="34" charset="0"/>
                </a:rPr>
                <a:t>[Shift]+[Tab]</a:t>
              </a:r>
              <a:r>
                <a:rPr lang="en-US" sz="1000" baseline="0" noProof="1">
                  <a:solidFill>
                    <a:schemeClr val="tx1"/>
                  </a:solidFill>
                  <a:latin typeface="+mn-lt"/>
                  <a:cs typeface="Arial" panose="020B0604020202020204" pitchFamily="34" charset="0"/>
                </a:rPr>
                <a:t> applies the </a:t>
              </a:r>
              <a:r>
                <a:rPr lang="en-US" sz="1000" u="none" baseline="0" noProof="1">
                  <a:solidFill>
                    <a:schemeClr val="tx1"/>
                  </a:solidFill>
                  <a:latin typeface="+mn-lt"/>
                  <a:cs typeface="Arial" panose="020B0604020202020204" pitchFamily="34" charset="0"/>
                </a:rPr>
                <a:t>previous style level.</a:t>
              </a:r>
              <a:endParaRPr lang="en-US"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endParaRPr lang="en-US" sz="100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en-US" sz="1000" i="0" u="none" baseline="0" noProof="1">
                  <a:solidFill>
                    <a:schemeClr val="tx1"/>
                  </a:solidFill>
                  <a:latin typeface="+mn-lt"/>
                  <a:cs typeface="Arial" panose="020B0604020202020204" pitchFamily="34" charset="0"/>
                </a:rPr>
                <a:t>You may skip several levels forward or backward by pressing </a:t>
              </a:r>
              <a:r>
                <a:rPr lang="en-US" sz="1000" b="1" i="0" u="none" baseline="0" noProof="1">
                  <a:solidFill>
                    <a:schemeClr val="tx1"/>
                  </a:solidFill>
                  <a:latin typeface="+mn-lt"/>
                  <a:cs typeface="Arial" panose="020B0604020202020204" pitchFamily="34" charset="0"/>
                </a:rPr>
                <a:t>[Tab]</a:t>
              </a:r>
              <a:r>
                <a:rPr lang="en-US" sz="1000" i="0" u="none" baseline="0" noProof="1">
                  <a:solidFill>
                    <a:schemeClr val="tx1"/>
                  </a:solidFill>
                  <a:latin typeface="+mn-lt"/>
                  <a:cs typeface="Arial" panose="020B0604020202020204" pitchFamily="34" charset="0"/>
                </a:rPr>
                <a:t> or </a:t>
              </a:r>
              <a:r>
                <a:rPr lang="en-US" sz="1000" b="1" i="0" u="none" baseline="0" noProof="1">
                  <a:solidFill>
                    <a:schemeClr val="tx1"/>
                  </a:solidFill>
                  <a:latin typeface="+mn-lt"/>
                  <a:cs typeface="Arial" panose="020B0604020202020204" pitchFamily="34" charset="0"/>
                </a:rPr>
                <a:t>[Shift]+[Tab]</a:t>
              </a:r>
              <a:r>
                <a:rPr lang="en-US" sz="1000" b="0" i="0" u="none" baseline="0" noProof="1">
                  <a:solidFill>
                    <a:schemeClr val="tx1"/>
                  </a:solidFill>
                  <a:latin typeface="+mn-lt"/>
                  <a:cs typeface="Arial" panose="020B0604020202020204" pitchFamily="34" charset="0"/>
                </a:rPr>
                <a:t> multiple times.</a:t>
              </a:r>
            </a:p>
            <a:p>
              <a:pPr marL="0" indent="0">
                <a:lnSpc>
                  <a:spcPct val="100000"/>
                </a:lnSpc>
                <a:buFont typeface="Arial" panose="020B0604020202020204" pitchFamily="34" charset="0"/>
                <a:buNone/>
              </a:pPr>
              <a:endParaRPr lang="nl-NL" sz="1000" b="0" i="0" u="none" baseline="0" noProof="1">
                <a:solidFill>
                  <a:schemeClr val="tx1"/>
                </a:solidFill>
                <a:latin typeface="+mn-lt"/>
                <a:cs typeface="Arial" panose="020B0604020202020204" pitchFamily="34" charset="0"/>
              </a:endParaRPr>
            </a:p>
            <a:p>
              <a:pPr marL="0" indent="0">
                <a:lnSpc>
                  <a:spcPct val="100000"/>
                </a:lnSpc>
                <a:buFont typeface="Arial" panose="020B0604020202020204" pitchFamily="34" charset="0"/>
                <a:buNone/>
              </a:pPr>
              <a:r>
                <a:rPr lang="nl-NL" sz="1000" b="0" i="1" u="none" baseline="0" noProof="1">
                  <a:solidFill>
                    <a:schemeClr val="tx1"/>
                  </a:solidFill>
                  <a:latin typeface="+mn-lt"/>
                  <a:cs typeface="Arial" panose="020B0604020202020204" pitchFamily="34" charset="0"/>
                </a:rPr>
                <a:t>Hint: i</a:t>
              </a:r>
              <a:r>
                <a:rPr lang="en-US" sz="1000" b="0" i="1" u="none" baseline="0" noProof="1">
                  <a:solidFill>
                    <a:schemeClr val="tx1"/>
                  </a:solidFill>
                  <a:latin typeface="+mn-lt"/>
                  <a:cs typeface="Arial" panose="020B0604020202020204" pitchFamily="34" charset="0"/>
                </a:rPr>
                <a:t>nstead of pressing the keys, you may click the Indent icons on the Home ribbon:</a:t>
              </a:r>
            </a:p>
          </p:txBody>
        </p:sp>
        <p:pic>
          <p:nvPicPr>
            <p:cNvPr id="24" name="Picture 23">
              <a:extLst>
                <a:ext uri="{FF2B5EF4-FFF2-40B4-BE49-F238E27FC236}">
                  <a16:creationId xmlns:a16="http://schemas.microsoft.com/office/drawing/2014/main" id="{2E144D5A-188E-46B8-B577-B3539BB0276E}"/>
                </a:ext>
              </a:extLst>
            </p:cNvPr>
            <p:cNvPicPr>
              <a:picLocks noChangeAspect="1"/>
            </p:cNvPicPr>
            <p:nvPr userDrawn="1"/>
          </p:nvPicPr>
          <p:blipFill>
            <a:blip r:embed="rId4"/>
            <a:stretch>
              <a:fillRect/>
            </a:stretch>
          </p:blipFill>
          <p:spPr>
            <a:xfrm>
              <a:off x="-837106" y="4279093"/>
              <a:ext cx="380048" cy="180023"/>
            </a:xfrm>
            <a:prstGeom prst="rect">
              <a:avLst/>
            </a:prstGeom>
          </p:spPr>
        </p:pic>
      </p:grpSp>
    </p:spTree>
    <p:extLst>
      <p:ext uri="{BB962C8B-B14F-4D97-AF65-F5344CB8AC3E}">
        <p14:creationId xmlns:p14="http://schemas.microsoft.com/office/powerpoint/2010/main" val="3792642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9941D58-31C9-B242-A528-9A661C756051}" type="datetimeFigureOut">
              <a:rPr lang="en-ES" smtClean="0"/>
              <a:t>08/05/2020</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2617704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79941D58-31C9-B242-A528-9A661C756051}" type="datetimeFigureOut">
              <a:rPr lang="en-ES" smtClean="0"/>
              <a:t>08/05/2020</a:t>
            </a:fld>
            <a:endParaRPr lang="en-ES"/>
          </a:p>
        </p:txBody>
      </p:sp>
      <p:sp>
        <p:nvSpPr>
          <p:cNvPr id="5" name="Footer Placeholder 4"/>
          <p:cNvSpPr>
            <a:spLocks noGrp="1"/>
          </p:cNvSpPr>
          <p:nvPr>
            <p:ph type="ftr" sz="quarter" idx="11"/>
          </p:nvPr>
        </p:nvSpPr>
        <p:spPr/>
        <p:txBody>
          <a:bodyPr/>
          <a:lstStyle/>
          <a:p>
            <a:endParaRPr lang="en-ES"/>
          </a:p>
        </p:txBody>
      </p:sp>
      <p:sp>
        <p:nvSpPr>
          <p:cNvPr id="6" name="Slide Number Placeholder 5"/>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3093979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79941D58-31C9-B242-A528-9A661C756051}" type="datetimeFigureOut">
              <a:rPr lang="en-ES" smtClean="0"/>
              <a:t>08/05/2020</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2973152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79941D58-31C9-B242-A528-9A661C756051}" type="datetimeFigureOut">
              <a:rPr lang="en-ES" smtClean="0"/>
              <a:t>08/05/2020</a:t>
            </a:fld>
            <a:endParaRPr lang="en-ES"/>
          </a:p>
        </p:txBody>
      </p:sp>
      <p:sp>
        <p:nvSpPr>
          <p:cNvPr id="8" name="Footer Placeholder 7"/>
          <p:cNvSpPr>
            <a:spLocks noGrp="1"/>
          </p:cNvSpPr>
          <p:nvPr>
            <p:ph type="ftr" sz="quarter" idx="11"/>
          </p:nvPr>
        </p:nvSpPr>
        <p:spPr/>
        <p:txBody>
          <a:bodyPr/>
          <a:lstStyle/>
          <a:p>
            <a:endParaRPr lang="en-ES"/>
          </a:p>
        </p:txBody>
      </p:sp>
      <p:sp>
        <p:nvSpPr>
          <p:cNvPr id="9" name="Slide Number Placeholder 8"/>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641483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9941D58-31C9-B242-A528-9A661C756051}" type="datetimeFigureOut">
              <a:rPr lang="en-ES" smtClean="0"/>
              <a:t>08/05/2020</a:t>
            </a:fld>
            <a:endParaRPr lang="en-ES"/>
          </a:p>
        </p:txBody>
      </p:sp>
      <p:sp>
        <p:nvSpPr>
          <p:cNvPr id="4" name="Footer Placeholder 3"/>
          <p:cNvSpPr>
            <a:spLocks noGrp="1"/>
          </p:cNvSpPr>
          <p:nvPr>
            <p:ph type="ftr" sz="quarter" idx="11"/>
          </p:nvPr>
        </p:nvSpPr>
        <p:spPr/>
        <p:txBody>
          <a:bodyPr/>
          <a:lstStyle/>
          <a:p>
            <a:endParaRPr lang="en-ES"/>
          </a:p>
        </p:txBody>
      </p:sp>
      <p:sp>
        <p:nvSpPr>
          <p:cNvPr id="5" name="Slide Number Placeholder 4"/>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3296744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9941D58-31C9-B242-A528-9A661C756051}" type="datetimeFigureOut">
              <a:rPr lang="en-ES" smtClean="0"/>
              <a:t>08/05/2020</a:t>
            </a:fld>
            <a:endParaRPr lang="en-ES"/>
          </a:p>
        </p:txBody>
      </p:sp>
      <p:sp>
        <p:nvSpPr>
          <p:cNvPr id="3" name="Footer Placeholder 2"/>
          <p:cNvSpPr>
            <a:spLocks noGrp="1"/>
          </p:cNvSpPr>
          <p:nvPr>
            <p:ph type="ftr" sz="quarter" idx="11"/>
          </p:nvPr>
        </p:nvSpPr>
        <p:spPr/>
        <p:txBody>
          <a:bodyPr/>
          <a:lstStyle/>
          <a:p>
            <a:endParaRPr lang="en-ES"/>
          </a:p>
        </p:txBody>
      </p:sp>
      <p:sp>
        <p:nvSpPr>
          <p:cNvPr id="4" name="Slide Number Placeholder 3"/>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2436725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9941D58-31C9-B242-A528-9A661C756051}" type="datetimeFigureOut">
              <a:rPr lang="en-ES" smtClean="0"/>
              <a:t>08/05/2020</a:t>
            </a:fld>
            <a:endParaRPr lang="en-ES"/>
          </a:p>
        </p:txBody>
      </p:sp>
      <p:sp>
        <p:nvSpPr>
          <p:cNvPr id="6" name="Footer Placeholder 5"/>
          <p:cNvSpPr>
            <a:spLocks noGrp="1"/>
          </p:cNvSpPr>
          <p:nvPr>
            <p:ph type="ftr" sz="quarter" idx="11"/>
          </p:nvPr>
        </p:nvSpPr>
        <p:spPr/>
        <p:txBody>
          <a:bodyPr/>
          <a:lstStyle/>
          <a:p>
            <a:endParaRPr lang="en-ES"/>
          </a:p>
        </p:txBody>
      </p:sp>
      <p:sp>
        <p:nvSpPr>
          <p:cNvPr id="7" name="Slide Number Placeholder 6"/>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4272395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79941D58-31C9-B242-A528-9A661C756051}" type="datetimeFigureOut">
              <a:rPr lang="en-ES" smtClean="0"/>
              <a:t>08/05/2020</a:t>
            </a:fld>
            <a:endParaRPr lang="en-E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067AB2EC-5433-2C45-8DB3-E891FC5A2095}" type="slidenum">
              <a:rPr lang="en-ES" smtClean="0"/>
              <a:t>‹#›</a:t>
            </a:fld>
            <a:endParaRPr lang="en-ES"/>
          </a:p>
        </p:txBody>
      </p:sp>
    </p:spTree>
    <p:extLst>
      <p:ext uri="{BB962C8B-B14F-4D97-AF65-F5344CB8AC3E}">
        <p14:creationId xmlns:p14="http://schemas.microsoft.com/office/powerpoint/2010/main" val="811058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941D58-31C9-B242-A528-9A661C756051}" type="datetimeFigureOut">
              <a:rPr lang="en-ES" smtClean="0"/>
              <a:t>08/05/2020</a:t>
            </a:fld>
            <a:endParaRPr lang="en-E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E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7AB2EC-5433-2C45-8DB3-E891FC5A2095}" type="slidenum">
              <a:rPr lang="en-ES" smtClean="0"/>
              <a:t>‹#›</a:t>
            </a:fld>
            <a:endParaRPr lang="en-ES"/>
          </a:p>
        </p:txBody>
      </p:sp>
    </p:spTree>
    <p:extLst>
      <p:ext uri="{BB962C8B-B14F-4D97-AF65-F5344CB8AC3E}">
        <p14:creationId xmlns:p14="http://schemas.microsoft.com/office/powerpoint/2010/main" val="4266716616"/>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smartbear.com/SmartBearBrand/media/pdf/SmartBear_State_of_API_2019.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smartbear.com/SmartBearBrand/media/pdf/SmartBear_State_of_API_2019.pdf"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7" Type="http://schemas.microsoft.com/office/2007/relationships/hdphoto" Target="../media/hdphoto1.wdp"/><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18.png"/><Relationship Id="rId5" Type="http://schemas.openxmlformats.org/officeDocument/2006/relationships/hyperlink" Target="https://swagger.io/specification/" TargetMode="External"/><Relationship Id="rId4" Type="http://schemas.openxmlformats.org/officeDocument/2006/relationships/hyperlink" Target="http://spec.commonmark.org/0.27/"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hyperlink" Target="https://learnxinyminutes.com/docs/yaml/" TargetMode="Externa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hyperlink" Target="https://blog.readme.io/an-example-filled-guide-to-swagger-3-2/"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www.programmableweb.com/apis/directory"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OAI/OpenAPI-Specification/blob/master/versions/3.0.2.md" TargetMode="Externa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OAI/OpenAPI-Specification/blob/master/versions/3.0.2.md" TargetMode="External"/><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hyperlink" Target="https://swagger.io/docs/specification/authentica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hyperlink" Target="https://github.com/OAI/OpenAPI-Specification/blob/master/versions/3.0.2.m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hyperlink" Target="https://github.com/OAI/OpenAPI-Specification/blob/master/examples/v3.0/petstore.yaml" TargetMode="Externa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swagger.io/docs/specification/serialization" TargetMode="Externa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OAI/OpenAPI-Specification/blob/master/versions/3.0.2.md"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swagger.io/docs/specification/data-models/enums/" TargetMode="Externa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swagger.io/docs/specification/data-models/dictionaries/"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8" Type="http://schemas.openxmlformats.org/officeDocument/2006/relationships/hyperlink" Target="https://swagger.io/docs/specification/data-models/inheritance-and-polymorphism/" TargetMode="External"/><Relationship Id="rId3" Type="http://schemas.openxmlformats.org/officeDocument/2006/relationships/image" Target="../media/image36.png"/><Relationship Id="rId7" Type="http://schemas.openxmlformats.org/officeDocument/2006/relationships/hyperlink" Target="https://swagger.io/docs/specification/data-models/oneof-anyof-allof-not/" TargetMode="Externa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hyperlink" Target="https://swagger.io/docs/specification/data-models/oneof-anyof-allof-not/#anyof" TargetMode="External"/><Relationship Id="rId5" Type="http://schemas.openxmlformats.org/officeDocument/2006/relationships/hyperlink" Target="https://swagger.io/docs/specification/data-models/oneof-anyof-allof-not/#allof" TargetMode="External"/><Relationship Id="rId4" Type="http://schemas.openxmlformats.org/officeDocument/2006/relationships/hyperlink" Target="https://swagger.io/docs/specification/data-models/oneof-anyof-allof-not/#oneof"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OAI/OpenAPI-Specification/blob/master/versions/3.0.2.md" TargetMode="Externa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s://swagger.io/docs/specification/describing-request-body/" TargetMode="External"/><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hyperlink" Target="https://swagger.io/docs/specification/describing-responses/" TargetMode="External"/><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hyperlink" Target="https://swagger.io/docs/specification/link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44.png"/><Relationship Id="rId4" Type="http://schemas.openxmlformats.org/officeDocument/2006/relationships/hyperlink" Target="https://swagger.io/docs/specification/callbacks/"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smartbear.com/SmartBearBrand/media/pdf/SmartBear_State_of_API_2019.pdf"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swagger.io/docs/specification/using-ref/" TargetMode="Externa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4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https://swagger.io/docs/specification/openapi-extensions/"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1.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hyperlink" Target="https://speccy.io/" TargetMode="Externa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APIs-guru/openapi-directory" TargetMode="External"/><Relationship Id="rId3" Type="http://schemas.openxmlformats.org/officeDocument/2006/relationships/hyperlink" Target="https://mermade.github.io/openapi-gui/" TargetMode="External"/><Relationship Id="rId7" Type="http://schemas.openxmlformats.org/officeDocument/2006/relationships/hyperlink" Target="https://opensource.zalando.com/restful-api-guidelines/" TargetMode="Externa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hyperlink" Target="https://openapi.tools/" TargetMode="External"/><Relationship Id="rId5" Type="http://schemas.openxmlformats.org/officeDocument/2006/relationships/hyperlink" Target="https://openapi-map.apihandyman.io/" TargetMode="External"/><Relationship Id="rId10" Type="http://schemas.openxmlformats.org/officeDocument/2006/relationships/image" Target="../media/image54.png"/><Relationship Id="rId4" Type="http://schemas.openxmlformats.org/officeDocument/2006/relationships/hyperlink" Target="https://editor.swagger.io/" TargetMode="External"/><Relationship Id="rId9" Type="http://schemas.openxmlformats.org/officeDocument/2006/relationships/hyperlink" Target="https://idratherbewriting.com/learnapidoc/jobapis_overview.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Representational_state_transfer" TargetMode="External"/><Relationship Id="rId7" Type="http://schemas.openxmlformats.org/officeDocument/2006/relationships/image" Target="../media/image11.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hyperlink" Target="http://bit.do/gelatoapi"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restfulapi.net/resource-nam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damienfremont.com/2017/11/23/rest-api-maturity-levels-from-0-to-5/" TargetMode="Externa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3474CA6-D1DB-5A49-939B-8F69EBDAB909}"/>
              </a:ext>
            </a:extLst>
          </p:cNvPr>
          <p:cNvSpPr>
            <a:spLocks noGrp="1"/>
          </p:cNvSpPr>
          <p:nvPr>
            <p:ph type="ctrTitle"/>
          </p:nvPr>
        </p:nvSpPr>
        <p:spPr>
          <a:xfrm>
            <a:off x="2726432" y="1741337"/>
            <a:ext cx="6739136" cy="2387918"/>
          </a:xfrm>
        </p:spPr>
        <p:txBody>
          <a:bodyPr anchor="b">
            <a:normAutofit/>
          </a:bodyPr>
          <a:lstStyle/>
          <a:p>
            <a:r>
              <a:rPr lang="en-ES" sz="6600">
                <a:solidFill>
                  <a:srgbClr val="FFFFFF"/>
                </a:solidFill>
              </a:rPr>
              <a:t>API Docs with OpenAPI 3.0</a:t>
            </a:r>
          </a:p>
        </p:txBody>
      </p:sp>
      <p:sp>
        <p:nvSpPr>
          <p:cNvPr id="3" name="Subtitle 2">
            <a:extLst>
              <a:ext uri="{FF2B5EF4-FFF2-40B4-BE49-F238E27FC236}">
                <a16:creationId xmlns:a16="http://schemas.microsoft.com/office/drawing/2014/main" id="{1140C6BF-42C7-8041-B306-974B72D470B9}"/>
              </a:ext>
            </a:extLst>
          </p:cNvPr>
          <p:cNvSpPr>
            <a:spLocks noGrp="1"/>
          </p:cNvSpPr>
          <p:nvPr>
            <p:ph type="subTitle" idx="1"/>
          </p:nvPr>
        </p:nvSpPr>
        <p:spPr>
          <a:xfrm>
            <a:off x="2729559" y="4200522"/>
            <a:ext cx="6740685" cy="682079"/>
          </a:xfrm>
        </p:spPr>
        <p:txBody>
          <a:bodyPr>
            <a:normAutofit/>
          </a:bodyPr>
          <a:lstStyle/>
          <a:p>
            <a:r>
              <a:rPr lang="en-ES">
                <a:solidFill>
                  <a:srgbClr val="FFFFFF"/>
                </a:solidFill>
              </a:rPr>
              <a:t>An Introduction + Hands-on Workshop</a:t>
            </a:r>
          </a:p>
        </p:txBody>
      </p:sp>
    </p:spTree>
    <p:extLst>
      <p:ext uri="{BB962C8B-B14F-4D97-AF65-F5344CB8AC3E}">
        <p14:creationId xmlns:p14="http://schemas.microsoft.com/office/powerpoint/2010/main" val="28724392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CAFB3E-E6E2-4587-A5FC-061F9AED9A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912600"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 name="Picture 11">
            <a:extLst>
              <a:ext uri="{FF2B5EF4-FFF2-40B4-BE49-F238E27FC236}">
                <a16:creationId xmlns:a16="http://schemas.microsoft.com/office/drawing/2014/main" id="{5975841F-9161-4650-BCE5-20FFE7E29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49933" t="3964" b="3964"/>
          <a:stretch/>
        </p:blipFill>
        <p:spPr>
          <a:xfrm>
            <a:off x="575867" y="1"/>
            <a:ext cx="6629806" cy="6857999"/>
          </a:xfrm>
          <a:custGeom>
            <a:avLst/>
            <a:gdLst>
              <a:gd name="connsiteX0" fmla="*/ 0 w 7554138"/>
              <a:gd name="connsiteY0" fmla="*/ 0 h 6857999"/>
              <a:gd name="connsiteX1" fmla="*/ 7554138 w 7554138"/>
              <a:gd name="connsiteY1" fmla="*/ 0 h 6857999"/>
              <a:gd name="connsiteX2" fmla="*/ 7554138 w 7554138"/>
              <a:gd name="connsiteY2" fmla="*/ 6857999 h 6857999"/>
              <a:gd name="connsiteX3" fmla="*/ 0 w 7554138"/>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7554138" h="6857999">
                <a:moveTo>
                  <a:pt x="0" y="0"/>
                </a:moveTo>
                <a:lnTo>
                  <a:pt x="7554138" y="0"/>
                </a:lnTo>
                <a:lnTo>
                  <a:pt x="7554138" y="6857999"/>
                </a:lnTo>
                <a:lnTo>
                  <a:pt x="0" y="6857999"/>
                </a:lnTo>
                <a:close/>
              </a:path>
            </a:pathLst>
          </a:custGeom>
        </p:spPr>
      </p:pic>
      <p:sp>
        <p:nvSpPr>
          <p:cNvPr id="2" name="Title 1">
            <a:extLst>
              <a:ext uri="{FF2B5EF4-FFF2-40B4-BE49-F238E27FC236}">
                <a16:creationId xmlns:a16="http://schemas.microsoft.com/office/drawing/2014/main" id="{09DFB0E9-3F48-144B-8DD3-1D26CAAC55F7}"/>
              </a:ext>
            </a:extLst>
          </p:cNvPr>
          <p:cNvSpPr>
            <a:spLocks noGrp="1"/>
          </p:cNvSpPr>
          <p:nvPr>
            <p:ph type="title"/>
          </p:nvPr>
        </p:nvSpPr>
        <p:spPr>
          <a:xfrm>
            <a:off x="296467" y="2846354"/>
            <a:ext cx="4233921" cy="1786515"/>
          </a:xfrm>
        </p:spPr>
        <p:txBody>
          <a:bodyPr vert="horz" lIns="91440" tIns="45720" rIns="91440" bIns="45720" rtlCol="0" anchor="t">
            <a:normAutofit/>
          </a:bodyPr>
          <a:lstStyle/>
          <a:p>
            <a:r>
              <a:rPr lang="en-US" kern="1200" dirty="0">
                <a:solidFill>
                  <a:srgbClr val="FFFFFF"/>
                </a:solidFill>
                <a:latin typeface="+mj-lt"/>
                <a:ea typeface="+mj-ea"/>
                <a:cs typeface="+mj-cs"/>
              </a:rPr>
              <a:t>What is </a:t>
            </a:r>
            <a:r>
              <a:rPr lang="en-US" kern="1200" dirty="0" err="1">
                <a:solidFill>
                  <a:srgbClr val="FFFFFF"/>
                </a:solidFill>
                <a:latin typeface="+mj-lt"/>
                <a:ea typeface="+mj-ea"/>
                <a:cs typeface="+mj-cs"/>
              </a:rPr>
              <a:t>OpenAPI</a:t>
            </a:r>
            <a:r>
              <a:rPr lang="en-US" kern="1200" dirty="0">
                <a:solidFill>
                  <a:srgbClr val="FFFFFF"/>
                </a:solidFill>
                <a:latin typeface="+mj-lt"/>
                <a:ea typeface="+mj-ea"/>
                <a:cs typeface="+mj-cs"/>
              </a:rPr>
              <a:t>?</a:t>
            </a:r>
          </a:p>
        </p:txBody>
      </p:sp>
      <p:sp>
        <p:nvSpPr>
          <p:cNvPr id="4" name="Content Placeholder 2">
            <a:extLst>
              <a:ext uri="{FF2B5EF4-FFF2-40B4-BE49-F238E27FC236}">
                <a16:creationId xmlns:a16="http://schemas.microsoft.com/office/drawing/2014/main" id="{8FDBD662-BA19-9D41-BCFB-7484C502CC9E}"/>
              </a:ext>
            </a:extLst>
          </p:cNvPr>
          <p:cNvSpPr txBox="1">
            <a:spLocks/>
          </p:cNvSpPr>
          <p:nvPr/>
        </p:nvSpPr>
        <p:spPr>
          <a:xfrm>
            <a:off x="296467" y="3507394"/>
            <a:ext cx="3658053" cy="955111"/>
          </a:xfrm>
          <a:prstGeom prst="rect">
            <a:avLst/>
          </a:prstGeom>
        </p:spPr>
        <p:txBody>
          <a:bodyPr vert="horz" lIns="91440" tIns="45720" rIns="91440" bIns="45720" rtlCol="0" anchor="b">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kern="1200" dirty="0">
                <a:solidFill>
                  <a:srgbClr val="FFFFFF"/>
                </a:solidFill>
                <a:latin typeface="+mn-lt"/>
                <a:ea typeface="+mn-ea"/>
                <a:cs typeface="+mn-cs"/>
              </a:rPr>
              <a:t>It’s a language-agnostic specification for describing, producing, consuming, and visualizing RESTful web services.</a:t>
            </a:r>
          </a:p>
        </p:txBody>
      </p:sp>
      <p:sp>
        <p:nvSpPr>
          <p:cNvPr id="14" name="Rectangle 13">
            <a:extLst>
              <a:ext uri="{FF2B5EF4-FFF2-40B4-BE49-F238E27FC236}">
                <a16:creationId xmlns:a16="http://schemas.microsoft.com/office/drawing/2014/main" id="{640086A0-762B-44EE-AA70-A7268A72A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1262" y="0"/>
            <a:ext cx="590073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Image result for openapi">
            <a:extLst>
              <a:ext uri="{FF2B5EF4-FFF2-40B4-BE49-F238E27FC236}">
                <a16:creationId xmlns:a16="http://schemas.microsoft.com/office/drawing/2014/main" id="{46C00514-8B38-A244-8701-B13A66E1C30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54504" y="1702636"/>
            <a:ext cx="6441029" cy="4073949"/>
          </a:xfrm>
          <a:custGeom>
            <a:avLst/>
            <a:gdLst/>
            <a:ahLst/>
            <a:cxnLst/>
            <a:rect l="l" t="t" r="r" b="b"/>
            <a:pathLst>
              <a:path w="5017317" h="5380277">
                <a:moveTo>
                  <a:pt x="0" y="0"/>
                </a:moveTo>
                <a:lnTo>
                  <a:pt x="5017317" y="0"/>
                </a:lnTo>
                <a:lnTo>
                  <a:pt x="5017317" y="5380277"/>
                </a:lnTo>
                <a:lnTo>
                  <a:pt x="0" y="538027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0141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D88CA-13C7-FC4E-9DA0-A62848114E9A}"/>
              </a:ext>
            </a:extLst>
          </p:cNvPr>
          <p:cNvSpPr>
            <a:spLocks noGrp="1"/>
          </p:cNvSpPr>
          <p:nvPr>
            <p:ph type="title"/>
          </p:nvPr>
        </p:nvSpPr>
        <p:spPr/>
        <p:txBody>
          <a:bodyPr/>
          <a:lstStyle/>
          <a:p>
            <a:r>
              <a:rPr lang="en-ES" dirty="0"/>
              <a:t>Why OpenAPI?</a:t>
            </a:r>
          </a:p>
        </p:txBody>
      </p:sp>
      <p:pic>
        <p:nvPicPr>
          <p:cNvPr id="4" name="Content Placeholder 6">
            <a:extLst>
              <a:ext uri="{FF2B5EF4-FFF2-40B4-BE49-F238E27FC236}">
                <a16:creationId xmlns:a16="http://schemas.microsoft.com/office/drawing/2014/main" id="{D7B8D744-3452-C64F-AC1F-A2E88605A3BE}"/>
              </a:ext>
            </a:extLst>
          </p:cNvPr>
          <p:cNvPicPr>
            <a:picLocks noGrp="1" noChangeAspect="1"/>
          </p:cNvPicPr>
          <p:nvPr>
            <p:ph idx="1"/>
          </p:nvPr>
        </p:nvPicPr>
        <p:blipFill>
          <a:blip r:embed="rId3"/>
          <a:stretch>
            <a:fillRect/>
          </a:stretch>
        </p:blipFill>
        <p:spPr>
          <a:xfrm>
            <a:off x="2231387" y="1690688"/>
            <a:ext cx="7729225" cy="3930561"/>
          </a:xfrm>
          <a:prstGeom prst="rect">
            <a:avLst/>
          </a:prstGeom>
        </p:spPr>
      </p:pic>
      <p:sp>
        <p:nvSpPr>
          <p:cNvPr id="5" name="Text Placeholder 5">
            <a:extLst>
              <a:ext uri="{FF2B5EF4-FFF2-40B4-BE49-F238E27FC236}">
                <a16:creationId xmlns:a16="http://schemas.microsoft.com/office/drawing/2014/main" id="{203F1E82-957A-6F46-BAA5-A0129246C0F8}"/>
              </a:ext>
            </a:extLst>
          </p:cNvPr>
          <p:cNvSpPr txBox="1">
            <a:spLocks/>
          </p:cNvSpPr>
          <p:nvPr/>
        </p:nvSpPr>
        <p:spPr>
          <a:xfrm>
            <a:off x="397510" y="6192960"/>
            <a:ext cx="8064000" cy="114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hlinkClick r:id="rId4"/>
              </a:rPr>
              <a:t>https://smartbear.com/SmartBearBrand/media/pdf/SmartBear_State_of_API_2019.pdf</a:t>
            </a:r>
            <a:r>
              <a:rPr lang="en-US" sz="900" dirty="0"/>
              <a:t> </a:t>
            </a:r>
          </a:p>
          <a:p>
            <a:endParaRPr lang="en-US" sz="800" dirty="0"/>
          </a:p>
        </p:txBody>
      </p:sp>
    </p:spTree>
    <p:extLst>
      <p:ext uri="{BB962C8B-B14F-4D97-AF65-F5344CB8AC3E}">
        <p14:creationId xmlns:p14="http://schemas.microsoft.com/office/powerpoint/2010/main" val="500479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2FD39-2998-644C-9576-5946CBC21680}"/>
              </a:ext>
            </a:extLst>
          </p:cNvPr>
          <p:cNvSpPr>
            <a:spLocks noGrp="1"/>
          </p:cNvSpPr>
          <p:nvPr>
            <p:ph type="title"/>
          </p:nvPr>
        </p:nvSpPr>
        <p:spPr/>
        <p:txBody>
          <a:bodyPr/>
          <a:lstStyle/>
          <a:p>
            <a:r>
              <a:rPr lang="en-ES" dirty="0"/>
              <a:t>API Reference documentation is key</a:t>
            </a:r>
          </a:p>
        </p:txBody>
      </p:sp>
      <p:pic>
        <p:nvPicPr>
          <p:cNvPr id="4" name="Content Placeholder 3">
            <a:extLst>
              <a:ext uri="{FF2B5EF4-FFF2-40B4-BE49-F238E27FC236}">
                <a16:creationId xmlns:a16="http://schemas.microsoft.com/office/drawing/2014/main" id="{2855B740-4909-484D-890F-8AB9A126213E}"/>
              </a:ext>
            </a:extLst>
          </p:cNvPr>
          <p:cNvPicPr>
            <a:picLocks noGrp="1" noChangeAspect="1"/>
          </p:cNvPicPr>
          <p:nvPr>
            <p:ph idx="1"/>
          </p:nvPr>
        </p:nvPicPr>
        <p:blipFill>
          <a:blip r:embed="rId3"/>
          <a:stretch>
            <a:fillRect/>
          </a:stretch>
        </p:blipFill>
        <p:spPr>
          <a:xfrm>
            <a:off x="1528162" y="1732460"/>
            <a:ext cx="9135676" cy="5125540"/>
          </a:xfrm>
          <a:prstGeom prst="rect">
            <a:avLst/>
          </a:prstGeom>
        </p:spPr>
      </p:pic>
      <p:sp>
        <p:nvSpPr>
          <p:cNvPr id="5" name="Text Placeholder 5">
            <a:extLst>
              <a:ext uri="{FF2B5EF4-FFF2-40B4-BE49-F238E27FC236}">
                <a16:creationId xmlns:a16="http://schemas.microsoft.com/office/drawing/2014/main" id="{355D2164-4EDA-524B-BC8C-81C9D36E0815}"/>
              </a:ext>
            </a:extLst>
          </p:cNvPr>
          <p:cNvSpPr txBox="1">
            <a:spLocks/>
          </p:cNvSpPr>
          <p:nvPr/>
        </p:nvSpPr>
        <p:spPr>
          <a:xfrm>
            <a:off x="397510" y="6192960"/>
            <a:ext cx="8064000" cy="114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hlinkClick r:id="rId4"/>
              </a:rPr>
              <a:t>https://smartbear.com/SmartBearBrand/media/pdf/SmartBear_State_of_API_2019.pdf</a:t>
            </a:r>
            <a:r>
              <a:rPr lang="en-US" sz="900" dirty="0"/>
              <a:t> </a:t>
            </a:r>
          </a:p>
          <a:p>
            <a:endParaRPr lang="en-US" sz="800" dirty="0"/>
          </a:p>
        </p:txBody>
      </p:sp>
    </p:spTree>
    <p:extLst>
      <p:ext uri="{BB962C8B-B14F-4D97-AF65-F5344CB8AC3E}">
        <p14:creationId xmlns:p14="http://schemas.microsoft.com/office/powerpoint/2010/main" val="502202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7211-4AFA-5C41-A512-BC2C3F3FDDC9}"/>
              </a:ext>
            </a:extLst>
          </p:cNvPr>
          <p:cNvSpPr>
            <a:spLocks noGrp="1"/>
          </p:cNvSpPr>
          <p:nvPr>
            <p:ph type="title"/>
          </p:nvPr>
        </p:nvSpPr>
        <p:spPr/>
        <p:txBody>
          <a:bodyPr/>
          <a:lstStyle/>
          <a:p>
            <a:r>
              <a:rPr lang="en-ES" dirty="0"/>
              <a:t>Generating API Reference docs from OpenAPI</a:t>
            </a:r>
          </a:p>
        </p:txBody>
      </p:sp>
      <p:sp>
        <p:nvSpPr>
          <p:cNvPr id="3" name="Content Placeholder 2">
            <a:extLst>
              <a:ext uri="{FF2B5EF4-FFF2-40B4-BE49-F238E27FC236}">
                <a16:creationId xmlns:a16="http://schemas.microsoft.com/office/drawing/2014/main" id="{7D3B9203-985F-FB4C-8A20-D61BED5D57E5}"/>
              </a:ext>
            </a:extLst>
          </p:cNvPr>
          <p:cNvSpPr>
            <a:spLocks noGrp="1"/>
          </p:cNvSpPr>
          <p:nvPr>
            <p:ph idx="1"/>
          </p:nvPr>
        </p:nvSpPr>
        <p:spPr>
          <a:xfrm>
            <a:off x="838200" y="2393183"/>
            <a:ext cx="4879428" cy="2641272"/>
          </a:xfrm>
        </p:spPr>
        <p:txBody>
          <a:bodyPr/>
          <a:lstStyle/>
          <a:p>
            <a:r>
              <a:rPr lang="en-ES" dirty="0"/>
              <a:t>SwaggerHub (and Swagger UI)</a:t>
            </a:r>
          </a:p>
          <a:p>
            <a:r>
              <a:rPr lang="en-ES" dirty="0"/>
              <a:t>ReDoc</a:t>
            </a:r>
          </a:p>
          <a:p>
            <a:r>
              <a:rPr lang="en-ES" dirty="0"/>
              <a:t>Widdershins</a:t>
            </a:r>
          </a:p>
          <a:p>
            <a:r>
              <a:rPr lang="en-ES" dirty="0"/>
              <a:t>Readme.com (Saas)</a:t>
            </a:r>
          </a:p>
          <a:p>
            <a:r>
              <a:rPr lang="en-ES" dirty="0"/>
              <a:t>Stoplight Docs (Saas)</a:t>
            </a:r>
          </a:p>
          <a:p>
            <a:endParaRPr lang="en-ES" dirty="0"/>
          </a:p>
          <a:p>
            <a:endParaRPr lang="en-ES" dirty="0"/>
          </a:p>
        </p:txBody>
      </p:sp>
    </p:spTree>
    <p:extLst>
      <p:ext uri="{BB962C8B-B14F-4D97-AF65-F5344CB8AC3E}">
        <p14:creationId xmlns:p14="http://schemas.microsoft.com/office/powerpoint/2010/main" val="20315603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5168E7B-6D42-4B3A-B7A1-17D4C49E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0"/>
            <a:ext cx="10910292"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98A030C2-9F23-4593-9F99-7B73C232A4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857D8F9-F7DD-684F-BD1A-F62489FA9349}"/>
              </a:ext>
            </a:extLst>
          </p:cNvPr>
          <p:cNvSpPr>
            <a:spLocks noGrp="1"/>
          </p:cNvSpPr>
          <p:nvPr>
            <p:ph type="title"/>
          </p:nvPr>
        </p:nvSpPr>
        <p:spPr>
          <a:xfrm>
            <a:off x="2726432" y="1741337"/>
            <a:ext cx="6739136" cy="2387918"/>
          </a:xfrm>
        </p:spPr>
        <p:txBody>
          <a:bodyPr vert="horz" lIns="91440" tIns="45720" rIns="91440" bIns="45720" rtlCol="0" anchor="b">
            <a:normAutofit/>
          </a:bodyPr>
          <a:lstStyle/>
          <a:p>
            <a:pPr algn="ctr"/>
            <a:r>
              <a:rPr lang="en-US" sz="6600" kern="1200">
                <a:solidFill>
                  <a:srgbClr val="FFFFFF"/>
                </a:solidFill>
                <a:latin typeface="+mj-lt"/>
                <a:ea typeface="+mj-ea"/>
                <a:cs typeface="+mj-cs"/>
              </a:rPr>
              <a:t>Dive into OpenAPI</a:t>
            </a:r>
          </a:p>
        </p:txBody>
      </p:sp>
      <p:sp>
        <p:nvSpPr>
          <p:cNvPr id="4" name="Text Placeholder 3">
            <a:extLst>
              <a:ext uri="{FF2B5EF4-FFF2-40B4-BE49-F238E27FC236}">
                <a16:creationId xmlns:a16="http://schemas.microsoft.com/office/drawing/2014/main" id="{C2F8FB62-5B50-784B-BF28-6DF2169057F0}"/>
              </a:ext>
            </a:extLst>
          </p:cNvPr>
          <p:cNvSpPr>
            <a:spLocks noGrp="1"/>
          </p:cNvSpPr>
          <p:nvPr>
            <p:ph type="body" idx="1"/>
          </p:nvPr>
        </p:nvSpPr>
        <p:spPr>
          <a:xfrm>
            <a:off x="2729559" y="4200522"/>
            <a:ext cx="6740685" cy="682079"/>
          </a:xfrm>
        </p:spPr>
        <p:txBody>
          <a:bodyPr vert="horz" lIns="91440" tIns="45720" rIns="91440" bIns="45720" rtlCol="0">
            <a:normAutofit/>
          </a:bodyPr>
          <a:lstStyle/>
          <a:p>
            <a:pPr algn="ctr"/>
            <a:r>
              <a:rPr lang="en-US" kern="1200">
                <a:solidFill>
                  <a:srgbClr val="FFFFFF"/>
                </a:solidFill>
                <a:latin typeface="+mn-lt"/>
                <a:ea typeface="+mn-ea"/>
                <a:cs typeface="+mn-cs"/>
              </a:rPr>
              <a:t>Why is it so dark in here?</a:t>
            </a:r>
          </a:p>
        </p:txBody>
      </p:sp>
    </p:spTree>
    <p:extLst>
      <p:ext uri="{BB962C8B-B14F-4D97-AF65-F5344CB8AC3E}">
        <p14:creationId xmlns:p14="http://schemas.microsoft.com/office/powerpoint/2010/main" val="13742968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2"/>
              </a:gs>
              <a:gs pos="25000">
                <a:schemeClr val="accent2"/>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7" name="Title 4">
            <a:extLst>
              <a:ext uri="{FF2B5EF4-FFF2-40B4-BE49-F238E27FC236}">
                <a16:creationId xmlns:a16="http://schemas.microsoft.com/office/drawing/2014/main" id="{E2C0C808-2FB1-8E45-8C48-A556944CBA53}"/>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sz="4400">
                <a:solidFill>
                  <a:srgbClr val="000000"/>
                </a:solidFill>
              </a:rPr>
              <a:t>OpenAPI 3</a:t>
            </a:r>
          </a:p>
        </p:txBody>
      </p:sp>
      <p:sp>
        <p:nvSpPr>
          <p:cNvPr id="8" name="Text Placeholder 5">
            <a:extLst>
              <a:ext uri="{FF2B5EF4-FFF2-40B4-BE49-F238E27FC236}">
                <a16:creationId xmlns:a16="http://schemas.microsoft.com/office/drawing/2014/main" id="{A7460888-AEC4-7945-BE44-E13CFDCF84C4}"/>
              </a:ext>
            </a:extLst>
          </p:cNvPr>
          <p:cNvSpPr txBox="1">
            <a:spLocks/>
          </p:cNvSpPr>
          <p:nvPr/>
        </p:nvSpPr>
        <p:spPr>
          <a:xfrm>
            <a:off x="804998" y="2270725"/>
            <a:ext cx="4702424" cy="37888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dirty="0">
                <a:solidFill>
                  <a:srgbClr val="000000"/>
                </a:solidFill>
              </a:rPr>
              <a:t>JSON or YAML format</a:t>
            </a:r>
          </a:p>
          <a:p>
            <a:r>
              <a:rPr lang="en-US" sz="1700" dirty="0">
                <a:solidFill>
                  <a:srgbClr val="000000"/>
                </a:solidFill>
              </a:rPr>
              <a:t>Can be written using any text or code editor</a:t>
            </a:r>
          </a:p>
          <a:p>
            <a:r>
              <a:rPr lang="en-US" sz="1700" dirty="0">
                <a:solidFill>
                  <a:srgbClr val="000000"/>
                </a:solidFill>
              </a:rPr>
              <a:t>Can contain extensions (custom fields)</a:t>
            </a:r>
          </a:p>
          <a:p>
            <a:r>
              <a:rPr lang="en-US" sz="1700" dirty="0">
                <a:solidFill>
                  <a:srgbClr val="000000"/>
                </a:solidFill>
              </a:rPr>
              <a:t>Supports </a:t>
            </a:r>
            <a:r>
              <a:rPr lang="en-US" sz="1700" dirty="0">
                <a:solidFill>
                  <a:srgbClr val="000000"/>
                </a:solidFill>
                <a:hlinkClick r:id="rId4"/>
              </a:rPr>
              <a:t>CommonMark</a:t>
            </a:r>
            <a:r>
              <a:rPr lang="en-US" sz="1700" dirty="0">
                <a:solidFill>
                  <a:srgbClr val="000000"/>
                </a:solidFill>
              </a:rPr>
              <a:t> in description fields</a:t>
            </a:r>
          </a:p>
          <a:p>
            <a:r>
              <a:rPr lang="en-US" sz="1700" dirty="0">
                <a:solidFill>
                  <a:srgbClr val="000000"/>
                </a:solidFill>
              </a:rPr>
              <a:t>Names are case sensitive </a:t>
            </a:r>
            <a:br>
              <a:rPr lang="en-US" sz="1700" dirty="0">
                <a:solidFill>
                  <a:srgbClr val="000000"/>
                </a:solidFill>
              </a:rPr>
            </a:br>
            <a:r>
              <a:rPr lang="en-US" sz="1700" dirty="0">
                <a:solidFill>
                  <a:srgbClr val="000000"/>
                </a:solidFill>
              </a:rPr>
              <a:t>(</a:t>
            </a:r>
            <a:r>
              <a:rPr lang="en-US" sz="1700" dirty="0" err="1">
                <a:solidFill>
                  <a:srgbClr val="000000"/>
                </a:solidFill>
              </a:rPr>
              <a:t>cuteDog</a:t>
            </a:r>
            <a:r>
              <a:rPr lang="en-US" sz="1700" dirty="0">
                <a:solidFill>
                  <a:srgbClr val="000000"/>
                </a:solidFill>
              </a:rPr>
              <a:t> != </a:t>
            </a:r>
            <a:r>
              <a:rPr lang="en-US" sz="1700" dirty="0" err="1">
                <a:solidFill>
                  <a:srgbClr val="000000"/>
                </a:solidFill>
              </a:rPr>
              <a:t>cutedog</a:t>
            </a:r>
            <a:r>
              <a:rPr lang="en-US" sz="1700" dirty="0">
                <a:solidFill>
                  <a:srgbClr val="000000"/>
                </a:solidFill>
              </a:rPr>
              <a:t>)</a:t>
            </a:r>
          </a:p>
          <a:p>
            <a:r>
              <a:rPr lang="en-US" sz="1700" dirty="0">
                <a:solidFill>
                  <a:srgbClr val="000000"/>
                </a:solidFill>
              </a:rPr>
              <a:t>Allows external references ($ref) to reuse definitions or split large specifications</a:t>
            </a:r>
          </a:p>
          <a:p>
            <a:endParaRPr lang="en-US" sz="1700" dirty="0">
              <a:solidFill>
                <a:srgbClr val="000000"/>
              </a:solidFill>
            </a:endParaRPr>
          </a:p>
          <a:p>
            <a:pPr marL="0"/>
            <a:r>
              <a:rPr lang="en-US" sz="1700" dirty="0">
                <a:solidFill>
                  <a:srgbClr val="000000"/>
                </a:solidFill>
                <a:hlinkClick r:id="rId5"/>
              </a:rPr>
              <a:t>https://swagger.io/specification/</a:t>
            </a:r>
            <a:endParaRPr lang="en-US" sz="1700" dirty="0">
              <a:solidFill>
                <a:srgbClr val="000000"/>
              </a:solidFill>
            </a:endParaRPr>
          </a:p>
        </p:txBody>
      </p:sp>
      <p:sp>
        <p:nvSpPr>
          <p:cNvPr id="19"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2"/>
                </a:gs>
                <a:gs pos="23000">
                  <a:schemeClr val="accent2"/>
                </a:gs>
                <a:gs pos="83000">
                  <a:schemeClr val="accent1"/>
                </a:gs>
                <a:gs pos="100000">
                  <a:schemeClr val="accent1"/>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 name="Picture Placeholder 6">
            <a:extLst>
              <a:ext uri="{FF2B5EF4-FFF2-40B4-BE49-F238E27FC236}">
                <a16:creationId xmlns:a16="http://schemas.microsoft.com/office/drawing/2014/main" id="{99B0AC64-1723-2442-AE35-C549000ECDF2}"/>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Lst>
          </a:blip>
          <a:srcRect r="2087" b="3"/>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Tree>
    <p:extLst>
      <p:ext uri="{BB962C8B-B14F-4D97-AF65-F5344CB8AC3E}">
        <p14:creationId xmlns:p14="http://schemas.microsoft.com/office/powerpoint/2010/main" val="1796515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CD2567-C15D-D146-8652-01B7822C38A5}"/>
              </a:ext>
            </a:extLst>
          </p:cNvPr>
          <p:cNvSpPr>
            <a:spLocks noGrp="1"/>
          </p:cNvSpPr>
          <p:nvPr>
            <p:ph type="title"/>
          </p:nvPr>
        </p:nvSpPr>
        <p:spPr>
          <a:xfrm>
            <a:off x="628650" y="273844"/>
            <a:ext cx="7886700" cy="994172"/>
          </a:xfrm>
        </p:spPr>
        <p:txBody>
          <a:bodyPr>
            <a:normAutofit/>
          </a:bodyPr>
          <a:lstStyle/>
          <a:p>
            <a:r>
              <a:rPr lang="en-US" dirty="0"/>
              <a:t>JSON or YAML?</a:t>
            </a:r>
          </a:p>
        </p:txBody>
      </p:sp>
      <p:pic>
        <p:nvPicPr>
          <p:cNvPr id="6" name="Picture 5">
            <a:extLst>
              <a:ext uri="{FF2B5EF4-FFF2-40B4-BE49-F238E27FC236}">
                <a16:creationId xmlns:a16="http://schemas.microsoft.com/office/drawing/2014/main" id="{CCF345C0-044B-7C42-9520-3FFFDBABBD60}"/>
              </a:ext>
            </a:extLst>
          </p:cNvPr>
          <p:cNvPicPr>
            <a:picLocks noChangeAspect="1"/>
          </p:cNvPicPr>
          <p:nvPr/>
        </p:nvPicPr>
        <p:blipFill rotWithShape="1">
          <a:blip r:embed="rId3"/>
          <a:srcRect r="13979"/>
          <a:stretch/>
        </p:blipFill>
        <p:spPr>
          <a:xfrm>
            <a:off x="5856666" y="2303021"/>
            <a:ext cx="5961011" cy="3288482"/>
          </a:xfrm>
          <a:prstGeom prst="rect">
            <a:avLst/>
          </a:prstGeom>
        </p:spPr>
      </p:pic>
      <p:pic>
        <p:nvPicPr>
          <p:cNvPr id="7" name="Picture 6">
            <a:extLst>
              <a:ext uri="{FF2B5EF4-FFF2-40B4-BE49-F238E27FC236}">
                <a16:creationId xmlns:a16="http://schemas.microsoft.com/office/drawing/2014/main" id="{8530D0D1-0C60-D24A-8C02-EE19F29E6B4F}"/>
              </a:ext>
            </a:extLst>
          </p:cNvPr>
          <p:cNvPicPr>
            <a:picLocks noChangeAspect="1"/>
          </p:cNvPicPr>
          <p:nvPr/>
        </p:nvPicPr>
        <p:blipFill>
          <a:blip r:embed="rId4"/>
          <a:stretch>
            <a:fillRect/>
          </a:stretch>
        </p:blipFill>
        <p:spPr>
          <a:xfrm>
            <a:off x="628650" y="2303021"/>
            <a:ext cx="4953226" cy="3288482"/>
          </a:xfrm>
          <a:prstGeom prst="rect">
            <a:avLst/>
          </a:prstGeom>
        </p:spPr>
      </p:pic>
      <p:sp>
        <p:nvSpPr>
          <p:cNvPr id="8" name="TextBox 7">
            <a:extLst>
              <a:ext uri="{FF2B5EF4-FFF2-40B4-BE49-F238E27FC236}">
                <a16:creationId xmlns:a16="http://schemas.microsoft.com/office/drawing/2014/main" id="{AD6B4C0A-6E7B-5448-9EDC-A01DB6F4D279}"/>
              </a:ext>
            </a:extLst>
          </p:cNvPr>
          <p:cNvSpPr txBox="1"/>
          <p:nvPr/>
        </p:nvSpPr>
        <p:spPr>
          <a:xfrm>
            <a:off x="628650" y="1501939"/>
            <a:ext cx="7144006" cy="369332"/>
          </a:xfrm>
          <a:prstGeom prst="rect">
            <a:avLst/>
          </a:prstGeom>
          <a:noFill/>
        </p:spPr>
        <p:txBody>
          <a:bodyPr wrap="square" rtlCol="0">
            <a:spAutoFit/>
          </a:bodyPr>
          <a:lstStyle/>
          <a:p>
            <a:r>
              <a:rPr lang="en-US" i="1" dirty="0"/>
              <a:t>Curly braces or whitespaces?</a:t>
            </a:r>
          </a:p>
        </p:txBody>
      </p:sp>
      <p:sp>
        <p:nvSpPr>
          <p:cNvPr id="9" name="Rectangle 8">
            <a:extLst>
              <a:ext uri="{FF2B5EF4-FFF2-40B4-BE49-F238E27FC236}">
                <a16:creationId xmlns:a16="http://schemas.microsoft.com/office/drawing/2014/main" id="{42E3DF54-FBEB-A24E-8F80-02379EB19B69}"/>
              </a:ext>
            </a:extLst>
          </p:cNvPr>
          <p:cNvSpPr/>
          <p:nvPr/>
        </p:nvSpPr>
        <p:spPr>
          <a:xfrm>
            <a:off x="4889715" y="5213494"/>
            <a:ext cx="646331" cy="300082"/>
          </a:xfrm>
          <a:prstGeom prst="rect">
            <a:avLst/>
          </a:prstGeom>
        </p:spPr>
        <p:txBody>
          <a:bodyPr wrap="none">
            <a:spAutoFit/>
          </a:bodyPr>
          <a:lstStyle/>
          <a:p>
            <a:r>
              <a:rPr lang="en-US" dirty="0">
                <a:solidFill>
                  <a:schemeClr val="bg1"/>
                </a:solidFill>
              </a:rPr>
              <a:t>JSON</a:t>
            </a:r>
          </a:p>
        </p:txBody>
      </p:sp>
      <p:sp>
        <p:nvSpPr>
          <p:cNvPr id="10" name="Rectangle 9">
            <a:extLst>
              <a:ext uri="{FF2B5EF4-FFF2-40B4-BE49-F238E27FC236}">
                <a16:creationId xmlns:a16="http://schemas.microsoft.com/office/drawing/2014/main" id="{C921C82F-FF3E-0240-8BE9-59A4D7D2AC59}"/>
              </a:ext>
            </a:extLst>
          </p:cNvPr>
          <p:cNvSpPr/>
          <p:nvPr/>
        </p:nvSpPr>
        <p:spPr>
          <a:xfrm>
            <a:off x="11006602" y="5213494"/>
            <a:ext cx="643125" cy="300082"/>
          </a:xfrm>
          <a:prstGeom prst="rect">
            <a:avLst/>
          </a:prstGeom>
        </p:spPr>
        <p:txBody>
          <a:bodyPr wrap="none">
            <a:spAutoFit/>
          </a:bodyPr>
          <a:lstStyle/>
          <a:p>
            <a:r>
              <a:rPr lang="en-US" dirty="0">
                <a:solidFill>
                  <a:schemeClr val="bg1"/>
                </a:solidFill>
              </a:rPr>
              <a:t>YAML</a:t>
            </a:r>
          </a:p>
        </p:txBody>
      </p:sp>
    </p:spTree>
    <p:extLst>
      <p:ext uri="{BB962C8B-B14F-4D97-AF65-F5344CB8AC3E}">
        <p14:creationId xmlns:p14="http://schemas.microsoft.com/office/powerpoint/2010/main" val="3384268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9CD2D09-B1BB-4DF5-9E1C-3D21B21EDE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20431" y="0"/>
            <a:ext cx="6271569" cy="6858000"/>
          </a:xfrm>
          <a:prstGeom prst="rect">
            <a:avLst/>
          </a:prstGeom>
          <a:gradFill>
            <a:gsLst>
              <a:gs pos="0">
                <a:schemeClr val="accent1"/>
              </a:gs>
              <a:gs pos="25000">
                <a:schemeClr val="accent1"/>
              </a:gs>
              <a:gs pos="94000">
                <a:schemeClr val="accent5"/>
              </a:gs>
              <a:gs pos="100000">
                <a:schemeClr val="accent5"/>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83355637-BA71-4F63-94C9-E77BF81BDFC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5" name="Title 1">
            <a:extLst>
              <a:ext uri="{FF2B5EF4-FFF2-40B4-BE49-F238E27FC236}">
                <a16:creationId xmlns:a16="http://schemas.microsoft.com/office/drawing/2014/main" id="{7558291E-79CB-3046-ABA9-7F802283CC19}"/>
              </a:ext>
            </a:extLst>
          </p:cNvPr>
          <p:cNvSpPr>
            <a:spLocks noGrp="1"/>
          </p:cNvSpPr>
          <p:nvPr>
            <p:ph type="title"/>
          </p:nvPr>
        </p:nvSpPr>
        <p:spPr>
          <a:xfrm>
            <a:off x="804998" y="798445"/>
            <a:ext cx="4803636" cy="1311664"/>
          </a:xfrm>
        </p:spPr>
        <p:txBody>
          <a:bodyPr vert="horz" lIns="91440" tIns="45720" rIns="91440" bIns="45720" rtlCol="0" anchor="ctr">
            <a:normAutofit/>
          </a:bodyPr>
          <a:lstStyle/>
          <a:p>
            <a:r>
              <a:rPr lang="en-US" sz="4400" dirty="0">
                <a:solidFill>
                  <a:srgbClr val="000000"/>
                </a:solidFill>
              </a:rPr>
              <a:t>YAML Basics</a:t>
            </a:r>
          </a:p>
        </p:txBody>
      </p:sp>
      <p:sp>
        <p:nvSpPr>
          <p:cNvPr id="6" name="Content Placeholder 2">
            <a:extLst>
              <a:ext uri="{FF2B5EF4-FFF2-40B4-BE49-F238E27FC236}">
                <a16:creationId xmlns:a16="http://schemas.microsoft.com/office/drawing/2014/main" id="{6BD2C09D-4809-F740-A07A-737D279E07AB}"/>
              </a:ext>
            </a:extLst>
          </p:cNvPr>
          <p:cNvSpPr txBox="1">
            <a:spLocks/>
          </p:cNvSpPr>
          <p:nvPr/>
        </p:nvSpPr>
        <p:spPr>
          <a:xfrm>
            <a:off x="804997" y="1902371"/>
            <a:ext cx="4706803" cy="22772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rgbClr val="000000"/>
                </a:solidFill>
              </a:rPr>
              <a:t>Two-space indent to nest objects</a:t>
            </a:r>
          </a:p>
          <a:p>
            <a:r>
              <a:rPr lang="en-US" sz="2000" dirty="0">
                <a:solidFill>
                  <a:srgbClr val="000000"/>
                </a:solidFill>
              </a:rPr>
              <a:t>No need for quotes or braces</a:t>
            </a:r>
          </a:p>
          <a:p>
            <a:r>
              <a:rPr lang="en-US" sz="2000" dirty="0">
                <a:solidFill>
                  <a:srgbClr val="000000"/>
                </a:solidFill>
              </a:rPr>
              <a:t>Hyphens for arrays (sequences)</a:t>
            </a:r>
          </a:p>
          <a:p>
            <a:r>
              <a:rPr lang="en-US" sz="2000" dirty="0">
                <a:solidFill>
                  <a:srgbClr val="000000"/>
                </a:solidFill>
              </a:rPr>
              <a:t>Arrays (sequences) can be nested</a:t>
            </a:r>
          </a:p>
        </p:txBody>
      </p:sp>
      <p:sp>
        <p:nvSpPr>
          <p:cNvPr id="25" name="Freeform 49">
            <a:extLst>
              <a:ext uri="{FF2B5EF4-FFF2-40B4-BE49-F238E27FC236}">
                <a16:creationId xmlns:a16="http://schemas.microsoft.com/office/drawing/2014/main" id="{967C29FE-FD32-4AFB-AD20-DBDF5864B2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13915"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gs>
                <a:gs pos="23000">
                  <a:schemeClr val="accent1"/>
                </a:gs>
                <a:gs pos="83000">
                  <a:schemeClr val="accent5"/>
                </a:gs>
                <a:gs pos="100000">
                  <a:schemeClr val="accent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Placeholder 7">
            <a:extLst>
              <a:ext uri="{FF2B5EF4-FFF2-40B4-BE49-F238E27FC236}">
                <a16:creationId xmlns:a16="http://schemas.microsoft.com/office/drawing/2014/main" id="{322F9177-A9C4-7743-B6E1-42BB345A5285}"/>
              </a:ext>
            </a:extLst>
          </p:cNvPr>
          <p:cNvPicPr>
            <a:picLocks noChangeAspect="1"/>
          </p:cNvPicPr>
          <p:nvPr/>
        </p:nvPicPr>
        <p:blipFill rotWithShape="1">
          <a:blip r:embed="rId4"/>
          <a:srcRect r="-5" b="4534"/>
          <a:stretch/>
        </p:blipFill>
        <p:spPr>
          <a:xfrm>
            <a:off x="6893318" y="770037"/>
            <a:ext cx="5298683" cy="6097438"/>
          </a:xfrm>
          <a:custGeom>
            <a:avLst/>
            <a:gdLst/>
            <a:ahLst/>
            <a:cxnLst/>
            <a:rect l="l" t="t" r="r" b="b"/>
            <a:pathLst>
              <a:path w="5298683" h="6097438">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p:spPr>
      </p:pic>
      <p:sp>
        <p:nvSpPr>
          <p:cNvPr id="2" name="Rectangle 1">
            <a:extLst>
              <a:ext uri="{FF2B5EF4-FFF2-40B4-BE49-F238E27FC236}">
                <a16:creationId xmlns:a16="http://schemas.microsoft.com/office/drawing/2014/main" id="{512EDE8F-624E-ED4D-AC64-CFC01FCE6BC3}"/>
              </a:ext>
            </a:extLst>
          </p:cNvPr>
          <p:cNvSpPr/>
          <p:nvPr/>
        </p:nvSpPr>
        <p:spPr>
          <a:xfrm>
            <a:off x="804997" y="5098880"/>
            <a:ext cx="4129657" cy="369332"/>
          </a:xfrm>
          <a:prstGeom prst="rect">
            <a:avLst/>
          </a:prstGeom>
        </p:spPr>
        <p:txBody>
          <a:bodyPr wrap="none">
            <a:spAutoFit/>
          </a:bodyPr>
          <a:lstStyle/>
          <a:p>
            <a:r>
              <a:rPr lang="en-GB" dirty="0">
                <a:hlinkClick r:id="rId5"/>
              </a:rPr>
              <a:t>https://learnxinyminutes.com/docs/yaml/</a:t>
            </a:r>
            <a:endParaRPr lang="en-ES" dirty="0"/>
          </a:p>
        </p:txBody>
      </p:sp>
    </p:spTree>
    <p:extLst>
      <p:ext uri="{BB962C8B-B14F-4D97-AF65-F5344CB8AC3E}">
        <p14:creationId xmlns:p14="http://schemas.microsoft.com/office/powerpoint/2010/main" val="11151019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C5CFE56-1967-6840-BA27-643A773C41E5}"/>
              </a:ext>
            </a:extLst>
          </p:cNvPr>
          <p:cNvSpPr>
            <a:spLocks noGrp="1"/>
          </p:cNvSpPr>
          <p:nvPr>
            <p:ph type="title"/>
          </p:nvPr>
        </p:nvSpPr>
        <p:spPr>
          <a:xfrm>
            <a:off x="628650" y="273844"/>
            <a:ext cx="7886700" cy="994172"/>
          </a:xfrm>
        </p:spPr>
        <p:txBody>
          <a:bodyPr/>
          <a:lstStyle/>
          <a:p>
            <a:r>
              <a:rPr lang="en-US" dirty="0"/>
              <a:t>Swagger 2 or </a:t>
            </a:r>
            <a:r>
              <a:rPr lang="en-US" dirty="0" err="1"/>
              <a:t>OpenAPI</a:t>
            </a:r>
            <a:r>
              <a:rPr lang="en-US" dirty="0"/>
              <a:t> 3?</a:t>
            </a:r>
          </a:p>
        </p:txBody>
      </p:sp>
      <p:pic>
        <p:nvPicPr>
          <p:cNvPr id="6" name="Content Placeholder 6">
            <a:extLst>
              <a:ext uri="{FF2B5EF4-FFF2-40B4-BE49-F238E27FC236}">
                <a16:creationId xmlns:a16="http://schemas.microsoft.com/office/drawing/2014/main" id="{355FDA3F-BEFF-F04A-BEC2-BCC675C03480}"/>
              </a:ext>
            </a:extLst>
          </p:cNvPr>
          <p:cNvPicPr>
            <a:picLocks noChangeAspect="1"/>
          </p:cNvPicPr>
          <p:nvPr/>
        </p:nvPicPr>
        <p:blipFill>
          <a:blip r:embed="rId3"/>
          <a:stretch>
            <a:fillRect/>
          </a:stretch>
        </p:blipFill>
        <p:spPr>
          <a:xfrm>
            <a:off x="2244739" y="1504005"/>
            <a:ext cx="7702522" cy="4465871"/>
          </a:xfrm>
          <a:prstGeom prst="rect">
            <a:avLst/>
          </a:prstGeom>
        </p:spPr>
      </p:pic>
      <p:sp>
        <p:nvSpPr>
          <p:cNvPr id="9" name="Text Placeholder 5">
            <a:extLst>
              <a:ext uri="{FF2B5EF4-FFF2-40B4-BE49-F238E27FC236}">
                <a16:creationId xmlns:a16="http://schemas.microsoft.com/office/drawing/2014/main" id="{80140F84-1661-D240-9E1E-F319CC2D49E8}"/>
              </a:ext>
            </a:extLst>
          </p:cNvPr>
          <p:cNvSpPr txBox="1">
            <a:spLocks/>
          </p:cNvSpPr>
          <p:nvPr/>
        </p:nvSpPr>
        <p:spPr>
          <a:xfrm>
            <a:off x="451350" y="6373738"/>
            <a:ext cx="8064000" cy="114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hlinkClick r:id="rId4"/>
              </a:rPr>
              <a:t>https://blog.readme.io/an-example-filled-guide-to-swagger-3-2/</a:t>
            </a:r>
            <a:endParaRPr lang="en-US" sz="900" dirty="0"/>
          </a:p>
        </p:txBody>
      </p:sp>
    </p:spTree>
    <p:extLst>
      <p:ext uri="{BB962C8B-B14F-4D97-AF65-F5344CB8AC3E}">
        <p14:creationId xmlns:p14="http://schemas.microsoft.com/office/powerpoint/2010/main" val="2658360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62B31-4056-4F9B-9AA3-63F4052B773F}"/>
              </a:ext>
            </a:extLst>
          </p:cNvPr>
          <p:cNvSpPr>
            <a:spLocks noGrp="1"/>
          </p:cNvSpPr>
          <p:nvPr>
            <p:ph type="title"/>
          </p:nvPr>
        </p:nvSpPr>
        <p:spPr/>
        <p:txBody>
          <a:bodyPr/>
          <a:lstStyle/>
          <a:p>
            <a:r>
              <a:rPr lang="en-US"/>
              <a:t>OpenAPI Structure</a:t>
            </a:r>
            <a:endParaRPr lang="en-US" dirty="0"/>
          </a:p>
        </p:txBody>
      </p:sp>
      <p:pic>
        <p:nvPicPr>
          <p:cNvPr id="7" name="Content Placeholder 6">
            <a:extLst>
              <a:ext uri="{FF2B5EF4-FFF2-40B4-BE49-F238E27FC236}">
                <a16:creationId xmlns:a16="http://schemas.microsoft.com/office/drawing/2014/main" id="{9EE0C6F8-A618-449A-A716-4C151B0D8037}"/>
              </a:ext>
            </a:extLst>
          </p:cNvPr>
          <p:cNvPicPr>
            <a:picLocks noGrp="1" noChangeAspect="1"/>
          </p:cNvPicPr>
          <p:nvPr>
            <p:ph idx="1"/>
          </p:nvPr>
        </p:nvPicPr>
        <p:blipFill>
          <a:blip r:embed="rId2"/>
          <a:stretch>
            <a:fillRect/>
          </a:stretch>
        </p:blipFill>
        <p:spPr>
          <a:xfrm>
            <a:off x="3268614" y="1388629"/>
            <a:ext cx="5654772" cy="5469371"/>
          </a:xfrm>
          <a:prstGeom prst="rect">
            <a:avLst/>
          </a:prstGeom>
        </p:spPr>
      </p:pic>
    </p:spTree>
    <p:extLst>
      <p:ext uri="{BB962C8B-B14F-4D97-AF65-F5344CB8AC3E}">
        <p14:creationId xmlns:p14="http://schemas.microsoft.com/office/powerpoint/2010/main" val="3481683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A4D08-3BA8-CF43-BAB5-BB3E5877A395}"/>
              </a:ext>
            </a:extLst>
          </p:cNvPr>
          <p:cNvSpPr>
            <a:spLocks noGrp="1"/>
          </p:cNvSpPr>
          <p:nvPr>
            <p:ph type="title"/>
          </p:nvPr>
        </p:nvSpPr>
        <p:spPr/>
        <p:txBody>
          <a:bodyPr/>
          <a:lstStyle/>
          <a:p>
            <a:r>
              <a:rPr lang="en-ES" dirty="0"/>
              <a:t>What is an API? And a Web API?</a:t>
            </a:r>
          </a:p>
        </p:txBody>
      </p:sp>
      <p:sp>
        <p:nvSpPr>
          <p:cNvPr id="3" name="Content Placeholder 2">
            <a:extLst>
              <a:ext uri="{FF2B5EF4-FFF2-40B4-BE49-F238E27FC236}">
                <a16:creationId xmlns:a16="http://schemas.microsoft.com/office/drawing/2014/main" id="{E69737FE-7ADE-F949-8E46-082514F05A30}"/>
              </a:ext>
            </a:extLst>
          </p:cNvPr>
          <p:cNvSpPr>
            <a:spLocks noGrp="1"/>
          </p:cNvSpPr>
          <p:nvPr>
            <p:ph idx="1"/>
          </p:nvPr>
        </p:nvSpPr>
        <p:spPr/>
        <p:txBody>
          <a:bodyPr/>
          <a:lstStyle/>
          <a:p>
            <a:r>
              <a:rPr lang="en-ES" dirty="0"/>
              <a:t>API stands for Application Programming Interface</a:t>
            </a:r>
          </a:p>
          <a:p>
            <a:r>
              <a:rPr lang="en-ES" dirty="0"/>
              <a:t>APIs provide </a:t>
            </a:r>
            <a:r>
              <a:rPr lang="en-ES" b="1" dirty="0"/>
              <a:t>ways for software to communicate with other software</a:t>
            </a:r>
          </a:p>
          <a:p>
            <a:r>
              <a:rPr lang="en-ES" dirty="0"/>
              <a:t>A Web API is an API whose endpoints are exposed to the web</a:t>
            </a:r>
          </a:p>
          <a:p>
            <a:r>
              <a:rPr lang="en-ES" dirty="0"/>
              <a:t>Want to explore? More than 23k web APIs are listed at</a:t>
            </a:r>
          </a:p>
          <a:p>
            <a:pPr marL="0" indent="0">
              <a:buNone/>
            </a:pPr>
            <a:r>
              <a:rPr lang="en-ES" dirty="0"/>
              <a:t>   </a:t>
            </a:r>
            <a:r>
              <a:rPr lang="en-GB" dirty="0">
                <a:hlinkClick r:id="rId3"/>
              </a:rPr>
              <a:t>https://www.programmableweb.com/apis/directory</a:t>
            </a:r>
            <a:endParaRPr lang="en-ES" dirty="0"/>
          </a:p>
        </p:txBody>
      </p:sp>
      <p:pic>
        <p:nvPicPr>
          <p:cNvPr id="4" name="Picture 3">
            <a:extLst>
              <a:ext uri="{FF2B5EF4-FFF2-40B4-BE49-F238E27FC236}">
                <a16:creationId xmlns:a16="http://schemas.microsoft.com/office/drawing/2014/main" id="{D3A35A75-2E4D-8F49-94EC-B368FA5FC681}"/>
              </a:ext>
            </a:extLst>
          </p:cNvPr>
          <p:cNvPicPr>
            <a:picLocks noChangeAspect="1"/>
          </p:cNvPicPr>
          <p:nvPr/>
        </p:nvPicPr>
        <p:blipFill>
          <a:blip r:embed="rId4"/>
          <a:stretch>
            <a:fillRect/>
          </a:stretch>
        </p:blipFill>
        <p:spPr>
          <a:xfrm>
            <a:off x="6931398" y="3815255"/>
            <a:ext cx="5260602" cy="6858000"/>
          </a:xfrm>
          <a:prstGeom prst="rect">
            <a:avLst/>
          </a:prstGeom>
        </p:spPr>
      </p:pic>
      <p:sp>
        <p:nvSpPr>
          <p:cNvPr id="5" name="TextBox 4">
            <a:extLst>
              <a:ext uri="{FF2B5EF4-FFF2-40B4-BE49-F238E27FC236}">
                <a16:creationId xmlns:a16="http://schemas.microsoft.com/office/drawing/2014/main" id="{79B633EF-D8E9-7644-9871-976B54841FF8}"/>
              </a:ext>
            </a:extLst>
          </p:cNvPr>
          <p:cNvSpPr txBox="1"/>
          <p:nvPr/>
        </p:nvSpPr>
        <p:spPr>
          <a:xfrm>
            <a:off x="2959977" y="4698124"/>
            <a:ext cx="5875282" cy="923330"/>
          </a:xfrm>
          <a:prstGeom prst="rect">
            <a:avLst/>
          </a:prstGeom>
          <a:noFill/>
        </p:spPr>
        <p:txBody>
          <a:bodyPr wrap="square" rtlCol="0">
            <a:spAutoFit/>
          </a:bodyPr>
          <a:lstStyle/>
          <a:p>
            <a:pPr algn="r"/>
            <a:r>
              <a:rPr lang="en-ES" dirty="0">
                <a:latin typeface="Consolas" panose="020B0609020204030204" pitchFamily="49" charset="0"/>
                <a:cs typeface="Consolas" panose="020B0609020204030204" pitchFamily="49" charset="0"/>
              </a:rPr>
              <a:t>Howdy! My name’s Soundwave, and I’m an API.</a:t>
            </a:r>
          </a:p>
          <a:p>
            <a:pPr algn="r"/>
            <a:endParaRPr lang="en-ES" dirty="0">
              <a:latin typeface="Consolas" panose="020B0609020204030204" pitchFamily="49" charset="0"/>
              <a:cs typeface="Consolas" panose="020B0609020204030204" pitchFamily="49" charset="0"/>
            </a:endParaRPr>
          </a:p>
          <a:p>
            <a:pPr algn="r"/>
            <a:r>
              <a:rPr lang="en-ES" dirty="0">
                <a:latin typeface="Consolas" panose="020B0609020204030204" pitchFamily="49" charset="0"/>
                <a:cs typeface="Consolas" panose="020B0609020204030204" pitchFamily="49" charset="0"/>
              </a:rPr>
              <a:t>Sort of.</a:t>
            </a:r>
          </a:p>
        </p:txBody>
      </p:sp>
    </p:spTree>
    <p:extLst>
      <p:ext uri="{BB962C8B-B14F-4D97-AF65-F5344CB8AC3E}">
        <p14:creationId xmlns:p14="http://schemas.microsoft.com/office/powerpoint/2010/main" val="297691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80CFC-EAD7-4BFB-B1C2-E59423D6BC00}"/>
              </a:ext>
            </a:extLst>
          </p:cNvPr>
          <p:cNvSpPr>
            <a:spLocks noGrp="1"/>
          </p:cNvSpPr>
          <p:nvPr>
            <p:ph type="title"/>
          </p:nvPr>
        </p:nvSpPr>
        <p:spPr/>
        <p:txBody>
          <a:bodyPr/>
          <a:lstStyle/>
          <a:p>
            <a:r>
              <a:rPr lang="en-US" dirty="0"/>
              <a:t>Info object</a:t>
            </a:r>
          </a:p>
        </p:txBody>
      </p:sp>
      <p:sp>
        <p:nvSpPr>
          <p:cNvPr id="6" name="Text Placeholder 5">
            <a:extLst>
              <a:ext uri="{FF2B5EF4-FFF2-40B4-BE49-F238E27FC236}">
                <a16:creationId xmlns:a16="http://schemas.microsoft.com/office/drawing/2014/main" id="{04FC9CD7-60C8-4780-8946-A5B3FB05056A}"/>
              </a:ext>
            </a:extLst>
          </p:cNvPr>
          <p:cNvSpPr>
            <a:spLocks noGrp="1"/>
          </p:cNvSpPr>
          <p:nvPr>
            <p:ph type="body" sz="quarter" idx="13"/>
          </p:nvPr>
        </p:nvSpPr>
        <p:spPr/>
        <p:txBody>
          <a:bodyPr/>
          <a:lstStyle/>
          <a:p>
            <a:r>
              <a:rPr lang="en-US" sz="1200" dirty="0">
                <a:hlinkClick r:id="rId2"/>
              </a:rPr>
              <a:t>https://github.com/OAI/OpenAPI-Specification/blob/master/versions/3.0.2.md</a:t>
            </a:r>
            <a:endParaRPr lang="en-US" sz="1200" dirty="0"/>
          </a:p>
        </p:txBody>
      </p:sp>
      <p:pic>
        <p:nvPicPr>
          <p:cNvPr id="11" name="Picture 10">
            <a:extLst>
              <a:ext uri="{FF2B5EF4-FFF2-40B4-BE49-F238E27FC236}">
                <a16:creationId xmlns:a16="http://schemas.microsoft.com/office/drawing/2014/main" id="{E14957BD-A8D8-440F-AE12-40772F17AC2D}"/>
              </a:ext>
            </a:extLst>
          </p:cNvPr>
          <p:cNvPicPr>
            <a:picLocks noChangeAspect="1"/>
          </p:cNvPicPr>
          <p:nvPr/>
        </p:nvPicPr>
        <p:blipFill>
          <a:blip r:embed="rId3"/>
          <a:stretch>
            <a:fillRect/>
          </a:stretch>
        </p:blipFill>
        <p:spPr>
          <a:xfrm>
            <a:off x="2736048" y="2108867"/>
            <a:ext cx="6719237" cy="2997619"/>
          </a:xfrm>
          <a:prstGeom prst="rect">
            <a:avLst/>
          </a:prstGeom>
        </p:spPr>
      </p:pic>
    </p:spTree>
    <p:extLst>
      <p:ext uri="{BB962C8B-B14F-4D97-AF65-F5344CB8AC3E}">
        <p14:creationId xmlns:p14="http://schemas.microsoft.com/office/powerpoint/2010/main" val="23844907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6BDE9C-157C-4877-B7F1-6683568AE089}"/>
              </a:ext>
            </a:extLst>
          </p:cNvPr>
          <p:cNvSpPr>
            <a:spLocks noGrp="1"/>
          </p:cNvSpPr>
          <p:nvPr>
            <p:ph type="title"/>
          </p:nvPr>
        </p:nvSpPr>
        <p:spPr/>
        <p:txBody>
          <a:bodyPr/>
          <a:lstStyle/>
          <a:p>
            <a:r>
              <a:rPr lang="en-US" dirty="0"/>
              <a:t>Servers object</a:t>
            </a:r>
          </a:p>
        </p:txBody>
      </p:sp>
      <p:pic>
        <p:nvPicPr>
          <p:cNvPr id="8" name="Content Placeholder 7">
            <a:extLst>
              <a:ext uri="{FF2B5EF4-FFF2-40B4-BE49-F238E27FC236}">
                <a16:creationId xmlns:a16="http://schemas.microsoft.com/office/drawing/2014/main" id="{CA0CB43D-6213-4C7E-8EC1-15637A37301A}"/>
              </a:ext>
            </a:extLst>
          </p:cNvPr>
          <p:cNvPicPr>
            <a:picLocks noGrp="1" noChangeAspect="1"/>
          </p:cNvPicPr>
          <p:nvPr>
            <p:ph idx="1"/>
          </p:nvPr>
        </p:nvPicPr>
        <p:blipFill>
          <a:blip r:embed="rId2"/>
          <a:stretch>
            <a:fillRect/>
          </a:stretch>
        </p:blipFill>
        <p:spPr>
          <a:xfrm>
            <a:off x="719667" y="1691217"/>
            <a:ext cx="10752667" cy="3869007"/>
          </a:xfrm>
          <a:prstGeom prst="rect">
            <a:avLst/>
          </a:prstGeom>
        </p:spPr>
      </p:pic>
      <p:sp>
        <p:nvSpPr>
          <p:cNvPr id="4" name="Footer Placeholder 3">
            <a:extLst>
              <a:ext uri="{FF2B5EF4-FFF2-40B4-BE49-F238E27FC236}">
                <a16:creationId xmlns:a16="http://schemas.microsoft.com/office/drawing/2014/main" id="{2F413244-77E2-41DE-B3CC-D6BF08306856}"/>
              </a:ext>
            </a:extLst>
          </p:cNvPr>
          <p:cNvSpPr>
            <a:spLocks noGrp="1"/>
          </p:cNvSpPr>
          <p:nvPr>
            <p:ph type="ftr" sz="quarter" idx="11"/>
          </p:nvPr>
        </p:nvSpPr>
        <p:spPr/>
        <p:txBody>
          <a:bodyPr/>
          <a:lstStyle/>
          <a:p>
            <a:r>
              <a:rPr lang="en-US" dirty="0"/>
              <a:t>OpenAPI in a Nutshell</a:t>
            </a:r>
            <a:endParaRPr lang="nl-NL" dirty="0"/>
          </a:p>
        </p:txBody>
      </p:sp>
      <p:sp>
        <p:nvSpPr>
          <p:cNvPr id="5" name="Slide Number Placeholder 4">
            <a:extLst>
              <a:ext uri="{FF2B5EF4-FFF2-40B4-BE49-F238E27FC236}">
                <a16:creationId xmlns:a16="http://schemas.microsoft.com/office/drawing/2014/main" id="{7B9FD106-5ED2-4CF1-9271-C862173FCDEE}"/>
              </a:ext>
            </a:extLst>
          </p:cNvPr>
          <p:cNvSpPr>
            <a:spLocks noGrp="1"/>
          </p:cNvSpPr>
          <p:nvPr>
            <p:ph type="sldNum" sz="quarter" idx="12"/>
          </p:nvPr>
        </p:nvSpPr>
        <p:spPr/>
        <p:txBody>
          <a:bodyPr/>
          <a:lstStyle/>
          <a:p>
            <a:fld id="{2C2591D5-90DE-4002-B508-F01B7E5AF7F4}" type="slidenum">
              <a:rPr lang="nl-NL" smtClean="0"/>
              <a:t>21</a:t>
            </a:fld>
            <a:endParaRPr lang="nl-NL"/>
          </a:p>
        </p:txBody>
      </p:sp>
      <p:sp>
        <p:nvSpPr>
          <p:cNvPr id="7" name="Text Placeholder 5">
            <a:extLst>
              <a:ext uri="{FF2B5EF4-FFF2-40B4-BE49-F238E27FC236}">
                <a16:creationId xmlns:a16="http://schemas.microsoft.com/office/drawing/2014/main" id="{91500A1B-7DC5-4D3A-86D9-5809CAE48DEE}"/>
              </a:ext>
            </a:extLst>
          </p:cNvPr>
          <p:cNvSpPr>
            <a:spLocks noGrp="1"/>
          </p:cNvSpPr>
          <p:nvPr>
            <p:ph type="body" sz="quarter" idx="13"/>
          </p:nvPr>
        </p:nvSpPr>
        <p:spPr/>
        <p:txBody>
          <a:bodyPr/>
          <a:lstStyle/>
          <a:p>
            <a:r>
              <a:rPr lang="en-US" sz="1200" dirty="0">
                <a:hlinkClick r:id="rId3"/>
              </a:rPr>
              <a:t>https://github.com/OAI/OpenAPI-Specification/blob/master/versions/3.0.2.md</a:t>
            </a:r>
            <a:endParaRPr lang="en-US" sz="1200" dirty="0"/>
          </a:p>
        </p:txBody>
      </p:sp>
    </p:spTree>
    <p:extLst>
      <p:ext uri="{BB962C8B-B14F-4D97-AF65-F5344CB8AC3E}">
        <p14:creationId xmlns:p14="http://schemas.microsoft.com/office/powerpoint/2010/main" val="7671485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9C4453-40A5-4201-8FCC-4D979BF04030}"/>
              </a:ext>
            </a:extLst>
          </p:cNvPr>
          <p:cNvSpPr>
            <a:spLocks noGrp="1"/>
          </p:cNvSpPr>
          <p:nvPr>
            <p:ph type="title"/>
          </p:nvPr>
        </p:nvSpPr>
        <p:spPr/>
        <p:txBody>
          <a:bodyPr/>
          <a:lstStyle/>
          <a:p>
            <a:r>
              <a:rPr lang="en-US"/>
              <a:t>Security object </a:t>
            </a:r>
            <a:endParaRPr lang="en-US" dirty="0"/>
          </a:p>
        </p:txBody>
      </p:sp>
      <p:pic>
        <p:nvPicPr>
          <p:cNvPr id="9" name="Content Placeholder 8">
            <a:extLst>
              <a:ext uri="{FF2B5EF4-FFF2-40B4-BE49-F238E27FC236}">
                <a16:creationId xmlns:a16="http://schemas.microsoft.com/office/drawing/2014/main" id="{7708D9BB-C89C-4B33-BE66-2DE46999167D}"/>
              </a:ext>
            </a:extLst>
          </p:cNvPr>
          <p:cNvPicPr>
            <a:picLocks noGrp="1" noChangeAspect="1"/>
          </p:cNvPicPr>
          <p:nvPr>
            <p:ph idx="1"/>
          </p:nvPr>
        </p:nvPicPr>
        <p:blipFill>
          <a:blip r:embed="rId3"/>
          <a:stretch>
            <a:fillRect/>
          </a:stretch>
        </p:blipFill>
        <p:spPr>
          <a:xfrm>
            <a:off x="2888697" y="1603408"/>
            <a:ext cx="6413939" cy="2450365"/>
          </a:xfrm>
          <a:prstGeom prst="rect">
            <a:avLst/>
          </a:prstGeom>
        </p:spPr>
      </p:pic>
      <p:sp>
        <p:nvSpPr>
          <p:cNvPr id="8" name="Text Placeholder 7">
            <a:extLst>
              <a:ext uri="{FF2B5EF4-FFF2-40B4-BE49-F238E27FC236}">
                <a16:creationId xmlns:a16="http://schemas.microsoft.com/office/drawing/2014/main" id="{6D9CC21F-BA3A-4D29-81A5-43149F2BCBEF}"/>
              </a:ext>
            </a:extLst>
          </p:cNvPr>
          <p:cNvSpPr>
            <a:spLocks noGrp="1"/>
          </p:cNvSpPr>
          <p:nvPr>
            <p:ph type="body" sz="quarter" idx="13"/>
          </p:nvPr>
        </p:nvSpPr>
        <p:spPr/>
        <p:txBody>
          <a:bodyPr/>
          <a:lstStyle/>
          <a:p>
            <a:r>
              <a:rPr lang="en-US" sz="1200">
                <a:hlinkClick r:id="rId4"/>
              </a:rPr>
              <a:t>https://swagger.io/docs/specification/authentication/</a:t>
            </a:r>
            <a:endParaRPr lang="en-US" sz="1200"/>
          </a:p>
        </p:txBody>
      </p:sp>
      <p:pic>
        <p:nvPicPr>
          <p:cNvPr id="10" name="Picture 9">
            <a:extLst>
              <a:ext uri="{FF2B5EF4-FFF2-40B4-BE49-F238E27FC236}">
                <a16:creationId xmlns:a16="http://schemas.microsoft.com/office/drawing/2014/main" id="{5D590D7E-82A1-41C9-AB2B-2989CB79EC05}"/>
              </a:ext>
            </a:extLst>
          </p:cNvPr>
          <p:cNvPicPr>
            <a:picLocks noChangeAspect="1"/>
          </p:cNvPicPr>
          <p:nvPr/>
        </p:nvPicPr>
        <p:blipFill>
          <a:blip r:embed="rId5"/>
          <a:stretch>
            <a:fillRect/>
          </a:stretch>
        </p:blipFill>
        <p:spPr>
          <a:xfrm>
            <a:off x="4490213" y="4210534"/>
            <a:ext cx="3211575" cy="1395116"/>
          </a:xfrm>
          <a:prstGeom prst="rect">
            <a:avLst/>
          </a:prstGeom>
        </p:spPr>
      </p:pic>
    </p:spTree>
    <p:extLst>
      <p:ext uri="{BB962C8B-B14F-4D97-AF65-F5344CB8AC3E}">
        <p14:creationId xmlns:p14="http://schemas.microsoft.com/office/powerpoint/2010/main" val="20661808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0E4516A9-329C-4F09-9905-EDB4E208F9E0}"/>
              </a:ext>
            </a:extLst>
          </p:cNvPr>
          <p:cNvPicPr>
            <a:picLocks noGrp="1" noChangeAspect="1"/>
          </p:cNvPicPr>
          <p:nvPr>
            <p:ph type="pic" sz="quarter" idx="13"/>
          </p:nvPr>
        </p:nvPicPr>
        <p:blipFill rotWithShape="1">
          <a:blip r:embed="rId3"/>
          <a:srcRect l="10972" r="10972"/>
          <a:stretch/>
        </p:blipFill>
        <p:spPr>
          <a:xfrm>
            <a:off x="5839178" y="-144463"/>
            <a:ext cx="6352822" cy="7146925"/>
          </a:xfrm>
          <a:prstGeom prst="rect">
            <a:avLst/>
          </a:prstGeom>
        </p:spPr>
      </p:pic>
      <p:sp>
        <p:nvSpPr>
          <p:cNvPr id="5" name="Slide Number Placeholder 4">
            <a:extLst>
              <a:ext uri="{FF2B5EF4-FFF2-40B4-BE49-F238E27FC236}">
                <a16:creationId xmlns:a16="http://schemas.microsoft.com/office/drawing/2014/main" id="{54EE2694-7300-433F-9E8E-A97264FBF977}"/>
              </a:ext>
            </a:extLst>
          </p:cNvPr>
          <p:cNvSpPr>
            <a:spLocks noGrp="1"/>
          </p:cNvSpPr>
          <p:nvPr>
            <p:ph type="sldNum" sz="quarter" idx="12"/>
          </p:nvPr>
        </p:nvSpPr>
        <p:spPr/>
        <p:txBody>
          <a:bodyPr/>
          <a:lstStyle/>
          <a:p>
            <a:fld id="{2C2591D5-90DE-4002-B508-F01B7E5AF7F4}" type="slidenum">
              <a:rPr lang="nl-NL" smtClean="0"/>
              <a:t>23</a:t>
            </a:fld>
            <a:endParaRPr lang="nl-NL"/>
          </a:p>
        </p:txBody>
      </p:sp>
      <p:sp>
        <p:nvSpPr>
          <p:cNvPr id="2" name="Title 1">
            <a:extLst>
              <a:ext uri="{FF2B5EF4-FFF2-40B4-BE49-F238E27FC236}">
                <a16:creationId xmlns:a16="http://schemas.microsoft.com/office/drawing/2014/main" id="{7F8AB959-E77E-447E-9443-5E682E49F505}"/>
              </a:ext>
            </a:extLst>
          </p:cNvPr>
          <p:cNvSpPr>
            <a:spLocks noGrp="1"/>
          </p:cNvSpPr>
          <p:nvPr>
            <p:ph type="title"/>
          </p:nvPr>
        </p:nvSpPr>
        <p:spPr>
          <a:xfrm>
            <a:off x="383669" y="316552"/>
            <a:ext cx="4752000" cy="890272"/>
          </a:xfrm>
        </p:spPr>
        <p:txBody>
          <a:bodyPr>
            <a:normAutofit/>
          </a:bodyPr>
          <a:lstStyle/>
          <a:p>
            <a:r>
              <a:rPr lang="en-US"/>
              <a:t>Security schemes</a:t>
            </a:r>
            <a:endParaRPr lang="en-US" dirty="0"/>
          </a:p>
        </p:txBody>
      </p:sp>
      <p:sp>
        <p:nvSpPr>
          <p:cNvPr id="3" name="Content Placeholder 2">
            <a:extLst>
              <a:ext uri="{FF2B5EF4-FFF2-40B4-BE49-F238E27FC236}">
                <a16:creationId xmlns:a16="http://schemas.microsoft.com/office/drawing/2014/main" id="{6FE7E840-FDBC-4068-B974-EA5EE535A672}"/>
              </a:ext>
            </a:extLst>
          </p:cNvPr>
          <p:cNvSpPr>
            <a:spLocks noGrp="1"/>
          </p:cNvSpPr>
          <p:nvPr>
            <p:ph type="body" sz="quarter" idx="14"/>
          </p:nvPr>
        </p:nvSpPr>
        <p:spPr>
          <a:xfrm>
            <a:off x="383669" y="1396793"/>
            <a:ext cx="4962532" cy="3889909"/>
          </a:xfrm>
        </p:spPr>
        <p:txBody>
          <a:bodyPr>
            <a:normAutofit/>
          </a:bodyPr>
          <a:lstStyle/>
          <a:p>
            <a:r>
              <a:rPr lang="en-US"/>
              <a:t>HTTP Authentication</a:t>
            </a:r>
          </a:p>
          <a:p>
            <a:pPr lvl="1"/>
            <a:r>
              <a:rPr lang="en-US"/>
              <a:t>Basic</a:t>
            </a:r>
          </a:p>
          <a:p>
            <a:pPr lvl="1"/>
            <a:r>
              <a:rPr lang="en-US"/>
              <a:t>Bearer</a:t>
            </a:r>
          </a:p>
          <a:p>
            <a:r>
              <a:rPr lang="en-US"/>
              <a:t>API keys</a:t>
            </a:r>
          </a:p>
          <a:p>
            <a:pPr lvl="1"/>
            <a:r>
              <a:rPr lang="en-US"/>
              <a:t>Cookies</a:t>
            </a:r>
          </a:p>
          <a:p>
            <a:r>
              <a:rPr lang="en-US"/>
              <a:t>OAuth 2</a:t>
            </a:r>
          </a:p>
          <a:p>
            <a:r>
              <a:rPr lang="en-US"/>
              <a:t>OpenID</a:t>
            </a:r>
            <a:endParaRPr lang="en-US" dirty="0"/>
          </a:p>
        </p:txBody>
      </p:sp>
    </p:spTree>
    <p:extLst>
      <p:ext uri="{BB962C8B-B14F-4D97-AF65-F5344CB8AC3E}">
        <p14:creationId xmlns:p14="http://schemas.microsoft.com/office/powerpoint/2010/main" val="22111087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EE5C6BA-FE2A-4C38-8D88-E70C06E54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8905" y="3726"/>
            <a:ext cx="648309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53E66F28-0926-4CFB-BDAB-646CAB184CB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99240EF6-CDB4-4DEE-B5A3-EDC31A5FE9D4}"/>
              </a:ext>
            </a:extLst>
          </p:cNvPr>
          <p:cNvSpPr>
            <a:spLocks noGrp="1"/>
          </p:cNvSpPr>
          <p:nvPr>
            <p:ph type="title"/>
          </p:nvPr>
        </p:nvSpPr>
        <p:spPr>
          <a:xfrm>
            <a:off x="804672" y="802955"/>
            <a:ext cx="4977976" cy="1454051"/>
          </a:xfrm>
        </p:spPr>
        <p:txBody>
          <a:bodyPr vert="horz" lIns="91440" tIns="45720" rIns="91440" bIns="45720" rtlCol="0" anchor="ctr">
            <a:normAutofit/>
          </a:bodyPr>
          <a:lstStyle/>
          <a:p>
            <a:r>
              <a:rPr lang="en-US" kern="1200">
                <a:solidFill>
                  <a:srgbClr val="000000"/>
                </a:solidFill>
                <a:latin typeface="+mj-lt"/>
                <a:ea typeface="+mj-ea"/>
                <a:cs typeface="+mj-cs"/>
              </a:rPr>
              <a:t>Tags object</a:t>
            </a:r>
          </a:p>
        </p:txBody>
      </p:sp>
      <p:sp>
        <p:nvSpPr>
          <p:cNvPr id="75" name="Freeform 60">
            <a:extLst>
              <a:ext uri="{FF2B5EF4-FFF2-40B4-BE49-F238E27FC236}">
                <a16:creationId xmlns:a16="http://schemas.microsoft.com/office/drawing/2014/main" id="{DE9FA85F-F0FB-4952-A05F-04CC67B18E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3099" y="1"/>
            <a:ext cx="3960192" cy="2251543"/>
          </a:xfrm>
          <a:custGeom>
            <a:avLst/>
            <a:gdLst>
              <a:gd name="connsiteX0" fmla="*/ 20753 w 3960192"/>
              <a:gd name="connsiteY0" fmla="*/ 0 h 2251543"/>
              <a:gd name="connsiteX1" fmla="*/ 3939439 w 3960192"/>
              <a:gd name="connsiteY1" fmla="*/ 0 h 2251543"/>
              <a:gd name="connsiteX2" fmla="*/ 3949969 w 3960192"/>
              <a:gd name="connsiteY2" fmla="*/ 68994 h 2251543"/>
              <a:gd name="connsiteX3" fmla="*/ 3960192 w 3960192"/>
              <a:gd name="connsiteY3" fmla="*/ 271447 h 2251543"/>
              <a:gd name="connsiteX4" fmla="*/ 1980096 w 3960192"/>
              <a:gd name="connsiteY4" fmla="*/ 2251543 h 2251543"/>
              <a:gd name="connsiteX5" fmla="*/ 0 w 3960192"/>
              <a:gd name="connsiteY5" fmla="*/ 271447 h 2251543"/>
              <a:gd name="connsiteX6" fmla="*/ 10223 w 3960192"/>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2" h="2251543">
                <a:moveTo>
                  <a:pt x="20753" y="0"/>
                </a:moveTo>
                <a:lnTo>
                  <a:pt x="3939439" y="0"/>
                </a:lnTo>
                <a:lnTo>
                  <a:pt x="3949969" y="68994"/>
                </a:lnTo>
                <a:cubicBezTo>
                  <a:pt x="3956729" y="135559"/>
                  <a:pt x="3960192" y="203099"/>
                  <a:pt x="3960192" y="271447"/>
                </a:cubicBezTo>
                <a:cubicBezTo>
                  <a:pt x="3960192" y="1365024"/>
                  <a:pt x="3073673" y="2251543"/>
                  <a:pt x="1980096" y="2251543"/>
                </a:cubicBezTo>
                <a:cubicBezTo>
                  <a:pt x="886519" y="2251543"/>
                  <a:pt x="0" y="1365024"/>
                  <a:pt x="0" y="271447"/>
                </a:cubicBezTo>
                <a:cubicBezTo>
                  <a:pt x="0" y="203099"/>
                  <a:pt x="3463" y="135559"/>
                  <a:pt x="10223"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1506" name="Picture 2" descr="https://idratherbewritingmedia.com/images/api/openapitutorial_tags.png">
            <a:extLst>
              <a:ext uri="{FF2B5EF4-FFF2-40B4-BE49-F238E27FC236}">
                <a16:creationId xmlns:a16="http://schemas.microsoft.com/office/drawing/2014/main" id="{57794297-8281-4C4E-83ED-B6372E82454E}"/>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16238" r="1" b="6020"/>
          <a:stretch/>
        </p:blipFill>
        <p:spPr bwMode="auto">
          <a:xfrm>
            <a:off x="6632714" y="1"/>
            <a:ext cx="3674754" cy="2106932"/>
          </a:xfrm>
          <a:custGeom>
            <a:avLst/>
            <a:gdLst/>
            <a:ahLst/>
            <a:cxnLst/>
            <a:rect l="l" t="t" r="r" b="b"/>
            <a:pathLst>
              <a:path w="3674754" h="2106932">
                <a:moveTo>
                  <a:pt x="21954" y="0"/>
                </a:moveTo>
                <a:lnTo>
                  <a:pt x="3652800" y="0"/>
                </a:lnTo>
                <a:lnTo>
                  <a:pt x="3665268" y="81694"/>
                </a:lnTo>
                <a:cubicBezTo>
                  <a:pt x="3671541" y="143461"/>
                  <a:pt x="3674754" y="206133"/>
                  <a:pt x="3674754" y="269555"/>
                </a:cubicBezTo>
                <a:cubicBezTo>
                  <a:pt x="3674754" y="1284311"/>
                  <a:pt x="2852132" y="2106932"/>
                  <a:pt x="1837377" y="2106932"/>
                </a:cubicBezTo>
                <a:cubicBezTo>
                  <a:pt x="822622" y="2106932"/>
                  <a:pt x="0" y="1284311"/>
                  <a:pt x="0" y="269555"/>
                </a:cubicBezTo>
                <a:cubicBezTo>
                  <a:pt x="0" y="206133"/>
                  <a:pt x="3214" y="143461"/>
                  <a:pt x="9486" y="81694"/>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10" name="Text Placeholder 9">
            <a:extLst>
              <a:ext uri="{FF2B5EF4-FFF2-40B4-BE49-F238E27FC236}">
                <a16:creationId xmlns:a16="http://schemas.microsoft.com/office/drawing/2014/main" id="{60EEDD99-65C4-4F3B-843C-8A15C6873756}"/>
              </a:ext>
            </a:extLst>
          </p:cNvPr>
          <p:cNvSpPr>
            <a:spLocks noGrp="1"/>
          </p:cNvSpPr>
          <p:nvPr>
            <p:ph type="body" sz="quarter" idx="14"/>
          </p:nvPr>
        </p:nvSpPr>
        <p:spPr>
          <a:xfrm>
            <a:off x="822543" y="961706"/>
            <a:ext cx="5911438" cy="3639289"/>
          </a:xfrm>
        </p:spPr>
        <p:txBody>
          <a:bodyPr vert="horz" lIns="91440" tIns="45720" rIns="91440" bIns="45720" rtlCol="0" anchor="ctr">
            <a:normAutofit/>
          </a:bodyPr>
          <a:lstStyle/>
          <a:p>
            <a:r>
              <a:rPr lang="en-US" sz="2000" dirty="0">
                <a:solidFill>
                  <a:srgbClr val="000000"/>
                </a:solidFill>
              </a:rPr>
              <a:t>Used to organize paths together in docs and UIs</a:t>
            </a:r>
          </a:p>
          <a:p>
            <a:r>
              <a:rPr lang="en-US" sz="2000" dirty="0">
                <a:solidFill>
                  <a:srgbClr val="000000"/>
                </a:solidFill>
              </a:rPr>
              <a:t>Useful when you have lots of endpoints</a:t>
            </a:r>
          </a:p>
        </p:txBody>
      </p:sp>
      <p:sp>
        <p:nvSpPr>
          <p:cNvPr id="77" name="Freeform 68">
            <a:extLst>
              <a:ext uri="{FF2B5EF4-FFF2-40B4-BE49-F238E27FC236}">
                <a16:creationId xmlns:a16="http://schemas.microsoft.com/office/drawing/2014/main" id="{FEBD362A-CC27-47D9-8FC3-A5E91BA07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5296" y="2922177"/>
            <a:ext cx="4956705" cy="3945299"/>
          </a:xfrm>
          <a:custGeom>
            <a:avLst/>
            <a:gdLst>
              <a:gd name="connsiteX0" fmla="*/ 2718646 w 4956705"/>
              <a:gd name="connsiteY0" fmla="*/ 0 h 3945299"/>
              <a:gd name="connsiteX1" fmla="*/ 4816486 w 4956705"/>
              <a:gd name="connsiteY1" fmla="*/ 989335 h 3945299"/>
              <a:gd name="connsiteX2" fmla="*/ 4956705 w 4956705"/>
              <a:gd name="connsiteY2" fmla="*/ 1176848 h 3945299"/>
              <a:gd name="connsiteX3" fmla="*/ 4956705 w 4956705"/>
              <a:gd name="connsiteY3" fmla="*/ 3945299 h 3945299"/>
              <a:gd name="connsiteX4" fmla="*/ 294783 w 4956705"/>
              <a:gd name="connsiteY4" fmla="*/ 3945299 h 3945299"/>
              <a:gd name="connsiteX5" fmla="*/ 213645 w 4956705"/>
              <a:gd name="connsiteY5" fmla="*/ 3776866 h 3945299"/>
              <a:gd name="connsiteX6" fmla="*/ 0 w 4956705"/>
              <a:gd name="connsiteY6" fmla="*/ 2718646 h 3945299"/>
              <a:gd name="connsiteX7" fmla="*/ 2718646 w 4956705"/>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56705" h="3945299">
                <a:moveTo>
                  <a:pt x="2718646" y="0"/>
                </a:moveTo>
                <a:cubicBezTo>
                  <a:pt x="3563221" y="0"/>
                  <a:pt x="4317846" y="385123"/>
                  <a:pt x="4816486" y="989335"/>
                </a:cubicBezTo>
                <a:lnTo>
                  <a:pt x="4956705" y="1176848"/>
                </a:lnTo>
                <a:lnTo>
                  <a:pt x="4956705" y="3945299"/>
                </a:lnTo>
                <a:lnTo>
                  <a:pt x="294783" y="3945299"/>
                </a:lnTo>
                <a:lnTo>
                  <a:pt x="213645" y="3776866"/>
                </a:lnTo>
                <a:cubicBezTo>
                  <a:pt x="76074" y="3451612"/>
                  <a:pt x="0" y="3094013"/>
                  <a:pt x="0" y="2718646"/>
                </a:cubicBezTo>
                <a:cubicBezTo>
                  <a:pt x="0" y="1217179"/>
                  <a:pt x="1217179" y="0"/>
                  <a:pt x="271864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1" name="Picture Placeholder 10">
            <a:extLst>
              <a:ext uri="{FF2B5EF4-FFF2-40B4-BE49-F238E27FC236}">
                <a16:creationId xmlns:a16="http://schemas.microsoft.com/office/drawing/2014/main" id="{5EFEED28-21B3-4022-9395-3B7EF7D1387F}"/>
              </a:ext>
            </a:extLst>
          </p:cNvPr>
          <p:cNvPicPr>
            <a:picLocks noGrp="1" noChangeAspect="1"/>
          </p:cNvPicPr>
          <p:nvPr>
            <p:ph type="pic" sz="quarter" idx="13"/>
          </p:nvPr>
        </p:nvPicPr>
        <p:blipFill rotWithShape="1">
          <a:blip r:embed="rId4">
            <a:alphaModFix/>
          </a:blip>
          <a:srcRect t="20501" r="3" b="15476"/>
          <a:stretch/>
        </p:blipFill>
        <p:spPr>
          <a:xfrm>
            <a:off x="7399326" y="3086207"/>
            <a:ext cx="4792674" cy="3781268"/>
          </a:xfrm>
          <a:custGeom>
            <a:avLst/>
            <a:gdLst/>
            <a:ahLst/>
            <a:cxnLst/>
            <a:rect l="l" t="t" r="r" b="b"/>
            <a:pathLst>
              <a:path w="4792674" h="3781268">
                <a:moveTo>
                  <a:pt x="2554615" y="0"/>
                </a:moveTo>
                <a:cubicBezTo>
                  <a:pt x="3436412" y="0"/>
                  <a:pt x="4213859" y="446774"/>
                  <a:pt x="4672942" y="1126306"/>
                </a:cubicBezTo>
                <a:lnTo>
                  <a:pt x="4792674" y="1323391"/>
                </a:lnTo>
                <a:lnTo>
                  <a:pt x="4792674" y="3781268"/>
                </a:lnTo>
                <a:lnTo>
                  <a:pt x="313779" y="3781268"/>
                </a:lnTo>
                <a:lnTo>
                  <a:pt x="308328" y="3772297"/>
                </a:lnTo>
                <a:cubicBezTo>
                  <a:pt x="111694" y="3410325"/>
                  <a:pt x="0" y="2995514"/>
                  <a:pt x="0" y="2554615"/>
                </a:cubicBezTo>
                <a:cubicBezTo>
                  <a:pt x="0" y="1143740"/>
                  <a:pt x="1143740" y="0"/>
                  <a:pt x="2554615" y="0"/>
                </a:cubicBezTo>
                <a:close/>
              </a:path>
            </a:pathLst>
          </a:custGeom>
          <a:effectLst>
            <a:softEdge rad="0"/>
          </a:effectLst>
        </p:spPr>
      </p:pic>
    </p:spTree>
    <p:extLst>
      <p:ext uri="{BB962C8B-B14F-4D97-AF65-F5344CB8AC3E}">
        <p14:creationId xmlns:p14="http://schemas.microsoft.com/office/powerpoint/2010/main" val="19204619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5CF7D-95CD-4677-B515-3D1C6A333353}"/>
              </a:ext>
            </a:extLst>
          </p:cNvPr>
          <p:cNvSpPr>
            <a:spLocks noGrp="1"/>
          </p:cNvSpPr>
          <p:nvPr>
            <p:ph type="title"/>
          </p:nvPr>
        </p:nvSpPr>
        <p:spPr/>
        <p:txBody>
          <a:bodyPr/>
          <a:lstStyle/>
          <a:p>
            <a:r>
              <a:rPr lang="en-US" dirty="0"/>
              <a:t>Path object</a:t>
            </a:r>
          </a:p>
        </p:txBody>
      </p:sp>
      <p:pic>
        <p:nvPicPr>
          <p:cNvPr id="8" name="Content Placeholder 7">
            <a:extLst>
              <a:ext uri="{FF2B5EF4-FFF2-40B4-BE49-F238E27FC236}">
                <a16:creationId xmlns:a16="http://schemas.microsoft.com/office/drawing/2014/main" id="{9AD62949-99BA-4595-B9B6-6833ED324E0E}"/>
              </a:ext>
            </a:extLst>
          </p:cNvPr>
          <p:cNvPicPr>
            <a:picLocks noGrp="1" noChangeAspect="1"/>
          </p:cNvPicPr>
          <p:nvPr>
            <p:ph idx="1"/>
          </p:nvPr>
        </p:nvPicPr>
        <p:blipFill>
          <a:blip r:embed="rId3"/>
          <a:stretch>
            <a:fillRect/>
          </a:stretch>
        </p:blipFill>
        <p:spPr>
          <a:xfrm>
            <a:off x="2678788" y="1566262"/>
            <a:ext cx="6834425" cy="4320117"/>
          </a:xfrm>
          <a:prstGeom prst="rect">
            <a:avLst/>
          </a:prstGeom>
        </p:spPr>
      </p:pic>
      <p:sp>
        <p:nvSpPr>
          <p:cNvPr id="7" name="Text Placeholder 5">
            <a:extLst>
              <a:ext uri="{FF2B5EF4-FFF2-40B4-BE49-F238E27FC236}">
                <a16:creationId xmlns:a16="http://schemas.microsoft.com/office/drawing/2014/main" id="{6581B9BD-774C-470B-A3F5-D8E1BF05BAA1}"/>
              </a:ext>
            </a:extLst>
          </p:cNvPr>
          <p:cNvSpPr>
            <a:spLocks noGrp="1"/>
          </p:cNvSpPr>
          <p:nvPr>
            <p:ph type="body" sz="quarter" idx="13"/>
          </p:nvPr>
        </p:nvSpPr>
        <p:spPr/>
        <p:txBody>
          <a:bodyPr/>
          <a:lstStyle/>
          <a:p>
            <a:r>
              <a:rPr lang="en-US" sz="1200" dirty="0">
                <a:hlinkClick r:id="rId4"/>
              </a:rPr>
              <a:t>https://github.com/OAI/OpenAPI-Specification/blob/master/versions/3.0.2.md</a:t>
            </a:r>
            <a:endParaRPr lang="en-US" sz="1200" dirty="0"/>
          </a:p>
        </p:txBody>
      </p:sp>
    </p:spTree>
    <p:extLst>
      <p:ext uri="{BB962C8B-B14F-4D97-AF65-F5344CB8AC3E}">
        <p14:creationId xmlns:p14="http://schemas.microsoft.com/office/powerpoint/2010/main" val="657825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1EBD5-C6E3-4BF8-9FE0-4D87FA3448F1}"/>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Parameters</a:t>
            </a:r>
          </a:p>
        </p:txBody>
      </p:sp>
      <p:grpSp>
        <p:nvGrpSpPr>
          <p:cNvPr id="35" name="Group 3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6" name="Rectangle 3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0C90B7DC-9CF0-4823-9D5E-308671BE6964}"/>
              </a:ext>
            </a:extLst>
          </p:cNvPr>
          <p:cNvSpPr>
            <a:spLocks noGrp="1"/>
          </p:cNvSpPr>
          <p:nvPr>
            <p:ph type="body" sz="quarter" idx="14"/>
          </p:nvPr>
        </p:nvSpPr>
        <p:spPr>
          <a:xfrm>
            <a:off x="590719" y="2330505"/>
            <a:ext cx="4559425" cy="3979585"/>
          </a:xfrm>
        </p:spPr>
        <p:txBody>
          <a:bodyPr vert="horz" lIns="91440" tIns="45720" rIns="91440" bIns="45720" rtlCol="0" anchor="ctr">
            <a:normAutofit/>
          </a:bodyPr>
          <a:lstStyle/>
          <a:p>
            <a:r>
              <a:rPr lang="en-US" sz="1100"/>
              <a:t>path parameters, such as /users/{id}</a:t>
            </a:r>
          </a:p>
          <a:p>
            <a:r>
              <a:rPr lang="en-US" sz="1100"/>
              <a:t>query parameters, such as /users?role=admin</a:t>
            </a:r>
          </a:p>
          <a:p>
            <a:r>
              <a:rPr lang="en-US" sz="1100"/>
              <a:t>header parameters, such as X-MyHeader: Value</a:t>
            </a:r>
          </a:p>
          <a:p>
            <a:r>
              <a:rPr lang="en-US" sz="1100"/>
              <a:t>cookie parameters</a:t>
            </a:r>
          </a:p>
          <a:p>
            <a:endParaRPr lang="en-US" sz="1100"/>
          </a:p>
          <a:p>
            <a:r>
              <a:rPr lang="en-US" sz="1100"/>
              <a:t>default values can be set in non-required params</a:t>
            </a:r>
          </a:p>
          <a:p>
            <a:r>
              <a:rPr lang="en-US" sz="1100"/>
              <a:t>Empty parameters: allowEmptyValue: true </a:t>
            </a:r>
          </a:p>
          <a:p>
            <a:r>
              <a:rPr lang="en-US" sz="1100"/>
              <a:t>Nullable? Use nullable: true</a:t>
            </a:r>
          </a:p>
          <a:p>
            <a:r>
              <a:rPr lang="en-US" sz="1100"/>
              <a:t>Constant parameters are allowed as well</a:t>
            </a:r>
          </a:p>
          <a:p>
            <a:r>
              <a:rPr lang="en-US" sz="1100"/>
              <a:t>Predefined values can be defined using enum:</a:t>
            </a:r>
          </a:p>
          <a:p>
            <a:endParaRPr lang="en-US" sz="1100"/>
          </a:p>
          <a:p>
            <a:r>
              <a:rPr lang="en-US" sz="1100"/>
              <a:t>Parameters shared by all operations of a path can be defined on the path level instead of the operation level. Path-level parameters are inherited by all operations of that path and can be overridden.</a:t>
            </a:r>
          </a:p>
        </p:txBody>
      </p:sp>
      <p:sp>
        <p:nvSpPr>
          <p:cNvPr id="41" name="Rectangle 4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Placeholder 18">
            <a:extLst>
              <a:ext uri="{FF2B5EF4-FFF2-40B4-BE49-F238E27FC236}">
                <a16:creationId xmlns:a16="http://schemas.microsoft.com/office/drawing/2014/main" id="{6FADAB7D-5860-4B5D-AEC5-54AA60EDE459}"/>
              </a:ext>
            </a:extLst>
          </p:cNvPr>
          <p:cNvPicPr>
            <a:picLocks noGrp="1" noChangeAspect="1"/>
          </p:cNvPicPr>
          <p:nvPr>
            <p:ph type="pic" sz="quarter" idx="13"/>
          </p:nvPr>
        </p:nvPicPr>
        <p:blipFill rotWithShape="1">
          <a:blip r:embed="rId3"/>
          <a:srcRect l="7816" r="-4" b="-4"/>
          <a:stretch/>
        </p:blipFill>
        <p:spPr>
          <a:xfrm>
            <a:off x="5977788" y="799352"/>
            <a:ext cx="5425410" cy="5259296"/>
          </a:xfrm>
          <a:prstGeom prst="rect">
            <a:avLst/>
          </a:prstGeom>
        </p:spPr>
      </p:pic>
    </p:spTree>
    <p:extLst>
      <p:ext uri="{BB962C8B-B14F-4D97-AF65-F5344CB8AC3E}">
        <p14:creationId xmlns:p14="http://schemas.microsoft.com/office/powerpoint/2010/main" val="3481468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11269E-B265-9549-9512-0B3B8C1142A6}"/>
              </a:ext>
            </a:extLst>
          </p:cNvPr>
          <p:cNvSpPr>
            <a:spLocks noGrp="1"/>
          </p:cNvSpPr>
          <p:nvPr>
            <p:ph type="ctrTitle"/>
          </p:nvPr>
        </p:nvSpPr>
        <p:spPr/>
        <p:txBody>
          <a:bodyPr/>
          <a:lstStyle/>
          <a:p>
            <a:r>
              <a:rPr lang="en-ES" dirty="0"/>
              <a:t>Let’s go to the pet store</a:t>
            </a:r>
          </a:p>
        </p:txBody>
      </p:sp>
      <p:sp>
        <p:nvSpPr>
          <p:cNvPr id="5" name="Subtitle 4">
            <a:extLst>
              <a:ext uri="{FF2B5EF4-FFF2-40B4-BE49-F238E27FC236}">
                <a16:creationId xmlns:a16="http://schemas.microsoft.com/office/drawing/2014/main" id="{D5B183FB-752C-604C-B8CA-ABA7E29D333C}"/>
              </a:ext>
            </a:extLst>
          </p:cNvPr>
          <p:cNvSpPr>
            <a:spLocks noGrp="1"/>
          </p:cNvSpPr>
          <p:nvPr>
            <p:ph type="subTitle" idx="1"/>
          </p:nvPr>
        </p:nvSpPr>
        <p:spPr>
          <a:xfrm>
            <a:off x="525517" y="3644079"/>
            <a:ext cx="11445766" cy="1655762"/>
          </a:xfrm>
        </p:spPr>
        <p:txBody>
          <a:bodyPr/>
          <a:lstStyle/>
          <a:p>
            <a:r>
              <a:rPr lang="en-GB" dirty="0">
                <a:hlinkClick r:id="rId2"/>
              </a:rPr>
              <a:t>https://github.com/OAI/OpenAPI-Specification/blob/master/examples/v3.0/petstore.yaml</a:t>
            </a:r>
            <a:endParaRPr lang="en-ES" dirty="0"/>
          </a:p>
        </p:txBody>
      </p:sp>
    </p:spTree>
    <p:extLst>
      <p:ext uri="{BB962C8B-B14F-4D97-AF65-F5344CB8AC3E}">
        <p14:creationId xmlns:p14="http://schemas.microsoft.com/office/powerpoint/2010/main" val="27036976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7E8D4-C693-4D02-AB17-18807451DD1A}"/>
              </a:ext>
            </a:extLst>
          </p:cNvPr>
          <p:cNvSpPr>
            <a:spLocks noGrp="1"/>
          </p:cNvSpPr>
          <p:nvPr>
            <p:ph type="title"/>
          </p:nvPr>
        </p:nvSpPr>
        <p:spPr/>
        <p:txBody>
          <a:bodyPr/>
          <a:lstStyle/>
          <a:p>
            <a:r>
              <a:rPr lang="en-US" dirty="0"/>
              <a:t>Parameter serialization</a:t>
            </a:r>
          </a:p>
        </p:txBody>
      </p:sp>
      <p:sp>
        <p:nvSpPr>
          <p:cNvPr id="3" name="Content Placeholder 2">
            <a:extLst>
              <a:ext uri="{FF2B5EF4-FFF2-40B4-BE49-F238E27FC236}">
                <a16:creationId xmlns:a16="http://schemas.microsoft.com/office/drawing/2014/main" id="{046DA217-E9E5-4E9C-B3A2-04623DB8E06C}"/>
              </a:ext>
            </a:extLst>
          </p:cNvPr>
          <p:cNvSpPr>
            <a:spLocks noGrp="1"/>
          </p:cNvSpPr>
          <p:nvPr>
            <p:ph idx="1"/>
          </p:nvPr>
        </p:nvSpPr>
        <p:spPr>
          <a:xfrm>
            <a:off x="719667" y="1514882"/>
            <a:ext cx="10752000" cy="4320000"/>
          </a:xfrm>
        </p:spPr>
        <p:txBody>
          <a:bodyPr>
            <a:normAutofit/>
          </a:bodyPr>
          <a:lstStyle/>
          <a:p>
            <a:r>
              <a:rPr lang="en-US" sz="2000" dirty="0"/>
              <a:t>Serialization is translating data into a format that can be transmitted and reconstructed later</a:t>
            </a:r>
          </a:p>
          <a:p>
            <a:r>
              <a:rPr lang="en-US" sz="2000" dirty="0"/>
              <a:t>Operation parameters support serialization for </a:t>
            </a:r>
            <a:r>
              <a:rPr lang="en-US" sz="2000" dirty="0">
                <a:latin typeface="Consolas" panose="020B0609020204030204" pitchFamily="49" charset="0"/>
              </a:rPr>
              <a:t>path</a:t>
            </a:r>
            <a:r>
              <a:rPr lang="en-US" sz="2000" dirty="0"/>
              <a:t>, </a:t>
            </a:r>
            <a:r>
              <a:rPr lang="en-US" sz="2000" dirty="0">
                <a:latin typeface="Consolas" panose="020B0609020204030204" pitchFamily="49" charset="0"/>
              </a:rPr>
              <a:t>query</a:t>
            </a:r>
            <a:r>
              <a:rPr lang="en-US" sz="2000" dirty="0"/>
              <a:t>, </a:t>
            </a:r>
            <a:r>
              <a:rPr lang="en-US" sz="2000" dirty="0">
                <a:latin typeface="Consolas" panose="020B0609020204030204" pitchFamily="49" charset="0"/>
              </a:rPr>
              <a:t>header</a:t>
            </a:r>
            <a:r>
              <a:rPr lang="en-US" sz="2000" dirty="0"/>
              <a:t>, and </a:t>
            </a:r>
            <a:r>
              <a:rPr lang="en-US" sz="2000" dirty="0">
                <a:latin typeface="Consolas" panose="020B0609020204030204" pitchFamily="49" charset="0"/>
              </a:rPr>
              <a:t>cookie</a:t>
            </a:r>
          </a:p>
          <a:p>
            <a:r>
              <a:rPr lang="en-US" sz="2000" dirty="0"/>
              <a:t>Default settings are OK for most cases, but can be overridden using </a:t>
            </a:r>
            <a:r>
              <a:rPr lang="en-US" sz="2000" dirty="0">
                <a:latin typeface="Consolas" panose="020B0609020204030204" pitchFamily="49" charset="0"/>
              </a:rPr>
              <a:t>style</a:t>
            </a:r>
            <a:r>
              <a:rPr lang="en-US" sz="2000" dirty="0"/>
              <a:t> and </a:t>
            </a:r>
            <a:r>
              <a:rPr lang="en-US" sz="2000" dirty="0">
                <a:latin typeface="Consolas" panose="020B0609020204030204" pitchFamily="49" charset="0"/>
              </a:rPr>
              <a:t>explode</a:t>
            </a:r>
          </a:p>
          <a:p>
            <a:pPr marL="0" indent="0">
              <a:buNone/>
            </a:pPr>
            <a:r>
              <a:rPr lang="en-US" sz="1800" dirty="0">
                <a:latin typeface="+mj-lt"/>
              </a:rPr>
              <a:t>  Default values</a:t>
            </a:r>
          </a:p>
        </p:txBody>
      </p:sp>
      <p:sp>
        <p:nvSpPr>
          <p:cNvPr id="6" name="Text Placeholder 5">
            <a:extLst>
              <a:ext uri="{FF2B5EF4-FFF2-40B4-BE49-F238E27FC236}">
                <a16:creationId xmlns:a16="http://schemas.microsoft.com/office/drawing/2014/main" id="{E3775A8E-36B2-440E-8DF7-DC4639BDDF51}"/>
              </a:ext>
            </a:extLst>
          </p:cNvPr>
          <p:cNvSpPr>
            <a:spLocks noGrp="1"/>
          </p:cNvSpPr>
          <p:nvPr>
            <p:ph type="body" sz="quarter" idx="13"/>
          </p:nvPr>
        </p:nvSpPr>
        <p:spPr/>
        <p:txBody>
          <a:bodyPr/>
          <a:lstStyle/>
          <a:p>
            <a:r>
              <a:rPr lang="en-US" sz="1200">
                <a:hlinkClick r:id="rId2"/>
              </a:rPr>
              <a:t>https://swagger.io/docs/specification/serialization</a:t>
            </a:r>
            <a:endParaRPr lang="en-US" sz="1200" dirty="0"/>
          </a:p>
        </p:txBody>
      </p:sp>
      <p:graphicFrame>
        <p:nvGraphicFramePr>
          <p:cNvPr id="8" name="Table 7">
            <a:extLst>
              <a:ext uri="{FF2B5EF4-FFF2-40B4-BE49-F238E27FC236}">
                <a16:creationId xmlns:a16="http://schemas.microsoft.com/office/drawing/2014/main" id="{38483B4D-B9A8-40B7-A3E6-DB4ED8660A43}"/>
              </a:ext>
            </a:extLst>
          </p:cNvPr>
          <p:cNvGraphicFramePr>
            <a:graphicFrameLocks noGrp="1"/>
          </p:cNvGraphicFramePr>
          <p:nvPr>
            <p:extLst>
              <p:ext uri="{D42A27DB-BD31-4B8C-83A1-F6EECF244321}">
                <p14:modId xmlns:p14="http://schemas.microsoft.com/office/powerpoint/2010/main" val="592928648"/>
              </p:ext>
            </p:extLst>
          </p:nvPr>
        </p:nvGraphicFramePr>
        <p:xfrm>
          <a:off x="807395" y="3302183"/>
          <a:ext cx="10576543" cy="2472265"/>
        </p:xfrm>
        <a:graphic>
          <a:graphicData uri="http://schemas.openxmlformats.org/drawingml/2006/table">
            <a:tbl>
              <a:tblPr firstRow="1" bandRow="1">
                <a:tableStyleId>{5C22544A-7EE6-4342-B048-85BDC9FD1C3A}</a:tableStyleId>
              </a:tblPr>
              <a:tblGrid>
                <a:gridCol w="1453161">
                  <a:extLst>
                    <a:ext uri="{9D8B030D-6E8A-4147-A177-3AD203B41FA5}">
                      <a16:colId xmlns:a16="http://schemas.microsoft.com/office/drawing/2014/main" val="2262785719"/>
                    </a:ext>
                  </a:extLst>
                </a:gridCol>
                <a:gridCol w="1380684">
                  <a:extLst>
                    <a:ext uri="{9D8B030D-6E8A-4147-A177-3AD203B41FA5}">
                      <a16:colId xmlns:a16="http://schemas.microsoft.com/office/drawing/2014/main" val="4093580887"/>
                    </a:ext>
                  </a:extLst>
                </a:gridCol>
                <a:gridCol w="1271819">
                  <a:extLst>
                    <a:ext uri="{9D8B030D-6E8A-4147-A177-3AD203B41FA5}">
                      <a16:colId xmlns:a16="http://schemas.microsoft.com/office/drawing/2014/main" val="3469861091"/>
                    </a:ext>
                  </a:extLst>
                </a:gridCol>
                <a:gridCol w="2593383">
                  <a:extLst>
                    <a:ext uri="{9D8B030D-6E8A-4147-A177-3AD203B41FA5}">
                      <a16:colId xmlns:a16="http://schemas.microsoft.com/office/drawing/2014/main" val="3989496842"/>
                    </a:ext>
                  </a:extLst>
                </a:gridCol>
                <a:gridCol w="3877496">
                  <a:extLst>
                    <a:ext uri="{9D8B030D-6E8A-4147-A177-3AD203B41FA5}">
                      <a16:colId xmlns:a16="http://schemas.microsoft.com/office/drawing/2014/main" val="884908148"/>
                    </a:ext>
                  </a:extLst>
                </a:gridCol>
              </a:tblGrid>
              <a:tr h="494453">
                <a:tc>
                  <a:txBody>
                    <a:bodyPr/>
                    <a:lstStyle/>
                    <a:p>
                      <a:r>
                        <a:rPr lang="en-US" sz="2400" dirty="0"/>
                        <a:t>In</a:t>
                      </a:r>
                    </a:p>
                  </a:txBody>
                  <a:tcPr marL="121920" marR="121920" marT="60960" marB="60960"/>
                </a:tc>
                <a:tc>
                  <a:txBody>
                    <a:bodyPr/>
                    <a:lstStyle/>
                    <a:p>
                      <a:r>
                        <a:rPr lang="en-US" sz="2400" dirty="0"/>
                        <a:t>Style</a:t>
                      </a:r>
                    </a:p>
                  </a:txBody>
                  <a:tcPr marL="121920" marR="121920" marT="60960" marB="60960"/>
                </a:tc>
                <a:tc>
                  <a:txBody>
                    <a:bodyPr/>
                    <a:lstStyle/>
                    <a:p>
                      <a:r>
                        <a:rPr lang="en-US" sz="2400" dirty="0"/>
                        <a:t>Explode</a:t>
                      </a:r>
                    </a:p>
                  </a:txBody>
                  <a:tcPr marL="121920" marR="121920" marT="60960" marB="60960"/>
                </a:tc>
                <a:tc>
                  <a:txBody>
                    <a:bodyPr/>
                    <a:lstStyle/>
                    <a:p>
                      <a:r>
                        <a:rPr lang="en-US" sz="2400" dirty="0"/>
                        <a:t>URI template</a:t>
                      </a:r>
                    </a:p>
                  </a:txBody>
                  <a:tcPr marL="121920" marR="121920" marT="60960" marB="60960"/>
                </a:tc>
                <a:tc>
                  <a:txBody>
                    <a:bodyPr/>
                    <a:lstStyle/>
                    <a:p>
                      <a:r>
                        <a:rPr lang="en-US" sz="2400" dirty="0"/>
                        <a:t>Array example</a:t>
                      </a:r>
                    </a:p>
                  </a:txBody>
                  <a:tcPr marL="121920" marR="121920" marT="60960" marB="60960"/>
                </a:tc>
                <a:extLst>
                  <a:ext uri="{0D108BD9-81ED-4DB2-BD59-A6C34878D82A}">
                    <a16:rowId xmlns:a16="http://schemas.microsoft.com/office/drawing/2014/main" val="1870484367"/>
                  </a:ext>
                </a:extLst>
              </a:tr>
              <a:tr h="494453">
                <a:tc>
                  <a:txBody>
                    <a:bodyPr/>
                    <a:lstStyle/>
                    <a:p>
                      <a:r>
                        <a:rPr lang="en-US" sz="2400" dirty="0"/>
                        <a:t>path</a:t>
                      </a:r>
                    </a:p>
                  </a:txBody>
                  <a:tcPr marL="121920" marR="121920" marT="60960" marB="60960"/>
                </a:tc>
                <a:tc>
                  <a:txBody>
                    <a:bodyPr/>
                    <a:lstStyle/>
                    <a:p>
                      <a:r>
                        <a:rPr lang="en-US" sz="2400" dirty="0"/>
                        <a:t>simple</a:t>
                      </a:r>
                    </a:p>
                  </a:txBody>
                  <a:tcPr marL="121920" marR="121920" marT="60960" marB="60960"/>
                </a:tc>
                <a:tc>
                  <a:txBody>
                    <a:bodyPr/>
                    <a:lstStyle/>
                    <a:p>
                      <a:r>
                        <a:rPr lang="en-US" sz="2400" dirty="0"/>
                        <a:t>false</a:t>
                      </a:r>
                    </a:p>
                  </a:txBody>
                  <a:tcPr marL="121920" marR="121920" marT="60960" marB="60960"/>
                </a:tc>
                <a:tc>
                  <a:txBody>
                    <a:bodyPr/>
                    <a:lstStyle/>
                    <a:p>
                      <a:r>
                        <a:rPr lang="en-US" sz="1800" b="0" i="0" kern="1200" dirty="0">
                          <a:solidFill>
                            <a:schemeClr val="dk1"/>
                          </a:solidFill>
                          <a:effectLst/>
                          <a:latin typeface="+mn-lt"/>
                          <a:ea typeface="+mn-ea"/>
                          <a:cs typeface="+mn-cs"/>
                        </a:rPr>
                        <a:t>/users/{id}</a:t>
                      </a:r>
                      <a:endParaRPr lang="en-US" sz="2400" dirty="0"/>
                    </a:p>
                  </a:txBody>
                  <a:tcPr marL="121920" marR="121920" marT="60960" marB="60960"/>
                </a:tc>
                <a:tc>
                  <a:txBody>
                    <a:bodyPr/>
                    <a:lstStyle/>
                    <a:p>
                      <a:r>
                        <a:rPr lang="en-US" sz="1800" b="0" i="0" kern="1200" dirty="0">
                          <a:solidFill>
                            <a:schemeClr val="dk1"/>
                          </a:solidFill>
                          <a:effectLst/>
                          <a:latin typeface="+mn-lt"/>
                          <a:ea typeface="+mn-ea"/>
                          <a:cs typeface="+mn-cs"/>
                        </a:rPr>
                        <a:t>/users/3,4,5</a:t>
                      </a:r>
                      <a:endParaRPr lang="en-US" sz="2400" dirty="0"/>
                    </a:p>
                  </a:txBody>
                  <a:tcPr marL="121920" marR="121920" marT="60960" marB="60960"/>
                </a:tc>
                <a:extLst>
                  <a:ext uri="{0D108BD9-81ED-4DB2-BD59-A6C34878D82A}">
                    <a16:rowId xmlns:a16="http://schemas.microsoft.com/office/drawing/2014/main" val="1493800904"/>
                  </a:ext>
                </a:extLst>
              </a:tr>
              <a:tr h="494453">
                <a:tc>
                  <a:txBody>
                    <a:bodyPr/>
                    <a:lstStyle/>
                    <a:p>
                      <a:r>
                        <a:rPr lang="en-US" sz="2400" dirty="0"/>
                        <a:t>query</a:t>
                      </a:r>
                    </a:p>
                  </a:txBody>
                  <a:tcPr marL="121920" marR="121920" marT="60960" marB="60960"/>
                </a:tc>
                <a:tc>
                  <a:txBody>
                    <a:bodyPr/>
                    <a:lstStyle/>
                    <a:p>
                      <a:r>
                        <a:rPr lang="en-US" sz="2400" dirty="0"/>
                        <a:t>form</a:t>
                      </a:r>
                    </a:p>
                  </a:txBody>
                  <a:tcPr marL="121920" marR="121920" marT="60960" marB="60960"/>
                </a:tc>
                <a:tc>
                  <a:txBody>
                    <a:bodyPr/>
                    <a:lstStyle/>
                    <a:p>
                      <a:r>
                        <a:rPr lang="en-US" sz="2400" dirty="0"/>
                        <a:t>true</a:t>
                      </a:r>
                    </a:p>
                  </a:txBody>
                  <a:tcPr marL="121920" marR="121920" marT="60960" marB="60960"/>
                </a:tc>
                <a:tc>
                  <a:txBody>
                    <a:bodyPr/>
                    <a:lstStyle/>
                    <a:p>
                      <a:r>
                        <a:rPr lang="en-US" sz="1800" b="0" i="0" kern="1200" dirty="0">
                          <a:solidFill>
                            <a:schemeClr val="dk1"/>
                          </a:solidFill>
                          <a:effectLst/>
                          <a:latin typeface="+mn-lt"/>
                          <a:ea typeface="+mn-ea"/>
                          <a:cs typeface="+mn-cs"/>
                        </a:rPr>
                        <a:t>/users{?id*}</a:t>
                      </a:r>
                      <a:endParaRPr lang="en-US" sz="2400" dirty="0"/>
                    </a:p>
                  </a:txBody>
                  <a:tcPr marL="121920" marR="121920" marT="60960" marB="60960"/>
                </a:tc>
                <a:tc>
                  <a:txBody>
                    <a:bodyPr/>
                    <a:lstStyle/>
                    <a:p>
                      <a:r>
                        <a:rPr lang="en-US" sz="1800" b="0" i="0" kern="1200" dirty="0">
                          <a:solidFill>
                            <a:schemeClr val="dk1"/>
                          </a:solidFill>
                          <a:effectLst/>
                          <a:latin typeface="+mn-lt"/>
                          <a:ea typeface="+mn-ea"/>
                          <a:cs typeface="+mn-cs"/>
                        </a:rPr>
                        <a:t>/</a:t>
                      </a:r>
                      <a:r>
                        <a:rPr lang="en-US" sz="1800" b="0" i="0" kern="1200" dirty="0" err="1">
                          <a:solidFill>
                            <a:schemeClr val="dk1"/>
                          </a:solidFill>
                          <a:effectLst/>
                          <a:latin typeface="+mn-lt"/>
                          <a:ea typeface="+mn-ea"/>
                          <a:cs typeface="+mn-cs"/>
                        </a:rPr>
                        <a:t>users?id</a:t>
                      </a:r>
                      <a:r>
                        <a:rPr lang="en-US" sz="1800" b="0" i="0" kern="1200" dirty="0">
                          <a:solidFill>
                            <a:schemeClr val="dk1"/>
                          </a:solidFill>
                          <a:effectLst/>
                          <a:latin typeface="+mn-lt"/>
                          <a:ea typeface="+mn-ea"/>
                          <a:cs typeface="+mn-cs"/>
                        </a:rPr>
                        <a:t>=3&amp;id=4&amp;id=5</a:t>
                      </a:r>
                      <a:endParaRPr lang="en-US" sz="2400" dirty="0"/>
                    </a:p>
                  </a:txBody>
                  <a:tcPr marL="121920" marR="121920" marT="60960" marB="60960"/>
                </a:tc>
                <a:extLst>
                  <a:ext uri="{0D108BD9-81ED-4DB2-BD59-A6C34878D82A}">
                    <a16:rowId xmlns:a16="http://schemas.microsoft.com/office/drawing/2014/main" val="3911389711"/>
                  </a:ext>
                </a:extLst>
              </a:tr>
              <a:tr h="494453">
                <a:tc>
                  <a:txBody>
                    <a:bodyPr/>
                    <a:lstStyle/>
                    <a:p>
                      <a:r>
                        <a:rPr lang="en-US" sz="2400" dirty="0"/>
                        <a:t>header</a:t>
                      </a:r>
                    </a:p>
                  </a:txBody>
                  <a:tcPr marL="121920" marR="121920" marT="60960" marB="60960"/>
                </a:tc>
                <a:tc>
                  <a:txBody>
                    <a:bodyPr/>
                    <a:lstStyle/>
                    <a:p>
                      <a:r>
                        <a:rPr lang="en-US" sz="2400" dirty="0"/>
                        <a:t>simple</a:t>
                      </a:r>
                    </a:p>
                  </a:txBody>
                  <a:tcPr marL="121920" marR="121920" marT="60960" marB="60960"/>
                </a:tc>
                <a:tc>
                  <a:txBody>
                    <a:bodyPr/>
                    <a:lstStyle/>
                    <a:p>
                      <a:r>
                        <a:rPr lang="en-US" sz="2400" dirty="0"/>
                        <a:t>false</a:t>
                      </a:r>
                    </a:p>
                  </a:txBody>
                  <a:tcPr marL="121920" marR="121920" marT="60960" marB="60960"/>
                </a:tc>
                <a:tc>
                  <a:txBody>
                    <a:bodyPr/>
                    <a:lstStyle/>
                    <a:p>
                      <a:r>
                        <a:rPr lang="en-US" sz="1800" b="0" i="0" kern="1200" dirty="0">
                          <a:solidFill>
                            <a:schemeClr val="dk1"/>
                          </a:solidFill>
                          <a:effectLst/>
                          <a:latin typeface="+mn-lt"/>
                          <a:ea typeface="+mn-ea"/>
                          <a:cs typeface="+mn-cs"/>
                        </a:rPr>
                        <a:t>{id}</a:t>
                      </a:r>
                      <a:endParaRPr lang="en-US" sz="2400" dirty="0"/>
                    </a:p>
                  </a:txBody>
                  <a:tcPr marL="121920" marR="121920" marT="60960" marB="60960"/>
                </a:tc>
                <a:tc>
                  <a:txBody>
                    <a:bodyPr/>
                    <a:lstStyle/>
                    <a:p>
                      <a:r>
                        <a:rPr lang="en-US" sz="1800" b="0" i="0" kern="1200" dirty="0">
                          <a:solidFill>
                            <a:schemeClr val="dk1"/>
                          </a:solidFill>
                          <a:effectLst/>
                          <a:latin typeface="+mn-lt"/>
                          <a:ea typeface="+mn-ea"/>
                          <a:cs typeface="+mn-cs"/>
                        </a:rPr>
                        <a:t>X-</a:t>
                      </a:r>
                      <a:r>
                        <a:rPr lang="en-US" sz="1800" b="0" i="0" kern="1200" dirty="0" err="1">
                          <a:solidFill>
                            <a:schemeClr val="dk1"/>
                          </a:solidFill>
                          <a:effectLst/>
                          <a:latin typeface="+mn-lt"/>
                          <a:ea typeface="+mn-ea"/>
                          <a:cs typeface="+mn-cs"/>
                        </a:rPr>
                        <a:t>MyHeader</a:t>
                      </a:r>
                      <a:r>
                        <a:rPr lang="en-US" sz="1800" b="0" i="0" kern="1200" dirty="0">
                          <a:solidFill>
                            <a:schemeClr val="dk1"/>
                          </a:solidFill>
                          <a:effectLst/>
                          <a:latin typeface="+mn-lt"/>
                          <a:ea typeface="+mn-ea"/>
                          <a:cs typeface="+mn-cs"/>
                        </a:rPr>
                        <a:t>: 3,4,5</a:t>
                      </a:r>
                      <a:endParaRPr lang="en-US" sz="2400" dirty="0"/>
                    </a:p>
                  </a:txBody>
                  <a:tcPr marL="121920" marR="121920" marT="60960" marB="60960"/>
                </a:tc>
                <a:extLst>
                  <a:ext uri="{0D108BD9-81ED-4DB2-BD59-A6C34878D82A}">
                    <a16:rowId xmlns:a16="http://schemas.microsoft.com/office/drawing/2014/main" val="1261322069"/>
                  </a:ext>
                </a:extLst>
              </a:tr>
              <a:tr h="494453">
                <a:tc>
                  <a:txBody>
                    <a:bodyPr/>
                    <a:lstStyle/>
                    <a:p>
                      <a:r>
                        <a:rPr lang="en-US" sz="2400" dirty="0"/>
                        <a:t>cookie</a:t>
                      </a:r>
                    </a:p>
                  </a:txBody>
                  <a:tcPr marL="121920" marR="121920" marT="60960" marB="60960"/>
                </a:tc>
                <a:tc>
                  <a:txBody>
                    <a:bodyPr/>
                    <a:lstStyle/>
                    <a:p>
                      <a:r>
                        <a:rPr lang="en-US" sz="2400" dirty="0"/>
                        <a:t>form</a:t>
                      </a:r>
                    </a:p>
                  </a:txBody>
                  <a:tcPr marL="121920" marR="121920" marT="60960" marB="60960"/>
                </a:tc>
                <a:tc>
                  <a:txBody>
                    <a:bodyPr/>
                    <a:lstStyle/>
                    <a:p>
                      <a:r>
                        <a:rPr lang="en-US" sz="2400" dirty="0"/>
                        <a:t>true</a:t>
                      </a:r>
                    </a:p>
                  </a:txBody>
                  <a:tcPr marL="121920" marR="121920" marT="60960" marB="60960"/>
                </a:tc>
                <a:tc>
                  <a:txBody>
                    <a:bodyPr/>
                    <a:lstStyle/>
                    <a:p>
                      <a:endParaRPr lang="en-US" sz="2400"/>
                    </a:p>
                  </a:txBody>
                  <a:tcPr marL="121920" marR="121920" marT="60960" marB="60960"/>
                </a:tc>
                <a:tc>
                  <a:txBody>
                    <a:bodyPr/>
                    <a:lstStyle/>
                    <a:p>
                      <a:endParaRPr lang="en-US" sz="2400" dirty="0"/>
                    </a:p>
                  </a:txBody>
                  <a:tcPr marL="121920" marR="121920" marT="60960" marB="60960"/>
                </a:tc>
                <a:extLst>
                  <a:ext uri="{0D108BD9-81ED-4DB2-BD59-A6C34878D82A}">
                    <a16:rowId xmlns:a16="http://schemas.microsoft.com/office/drawing/2014/main" val="1312660834"/>
                  </a:ext>
                </a:extLst>
              </a:tr>
            </a:tbl>
          </a:graphicData>
        </a:graphic>
      </p:graphicFrame>
    </p:spTree>
    <p:extLst>
      <p:ext uri="{BB962C8B-B14F-4D97-AF65-F5344CB8AC3E}">
        <p14:creationId xmlns:p14="http://schemas.microsoft.com/office/powerpoint/2010/main" val="357801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C80AA-040D-45EA-9A3E-40861C61D967}"/>
              </a:ext>
            </a:extLst>
          </p:cNvPr>
          <p:cNvSpPr>
            <a:spLocks noGrp="1"/>
          </p:cNvSpPr>
          <p:nvPr>
            <p:ph type="title"/>
          </p:nvPr>
        </p:nvSpPr>
        <p:spPr>
          <a:xfrm>
            <a:off x="351805" y="0"/>
            <a:ext cx="10515600" cy="1325563"/>
          </a:xfrm>
        </p:spPr>
        <p:txBody>
          <a:bodyPr/>
          <a:lstStyle/>
          <a:p>
            <a:r>
              <a:rPr lang="en-US" dirty="0"/>
              <a:t>Data types</a:t>
            </a:r>
          </a:p>
        </p:txBody>
      </p:sp>
      <p:graphicFrame>
        <p:nvGraphicFramePr>
          <p:cNvPr id="9" name="Content Placeholder 8">
            <a:extLst>
              <a:ext uri="{FF2B5EF4-FFF2-40B4-BE49-F238E27FC236}">
                <a16:creationId xmlns:a16="http://schemas.microsoft.com/office/drawing/2014/main" id="{7F1554AB-F4DD-4271-8DF2-C62291DF99A6}"/>
              </a:ext>
            </a:extLst>
          </p:cNvPr>
          <p:cNvGraphicFramePr>
            <a:graphicFrameLocks noGrp="1"/>
          </p:cNvGraphicFramePr>
          <p:nvPr>
            <p:ph idx="1"/>
            <p:extLst>
              <p:ext uri="{D42A27DB-BD31-4B8C-83A1-F6EECF244321}">
                <p14:modId xmlns:p14="http://schemas.microsoft.com/office/powerpoint/2010/main" val="1293779978"/>
              </p:ext>
            </p:extLst>
          </p:nvPr>
        </p:nvGraphicFramePr>
        <p:xfrm>
          <a:off x="754118" y="1159292"/>
          <a:ext cx="10515601" cy="5120640"/>
        </p:xfrm>
        <a:graphic>
          <a:graphicData uri="http://schemas.openxmlformats.org/drawingml/2006/table">
            <a:tbl>
              <a:tblPr firstRow="1" bandRow="1">
                <a:tableStyleId>{5C22544A-7EE6-4342-B048-85BDC9FD1C3A}</a:tableStyleId>
              </a:tblPr>
              <a:tblGrid>
                <a:gridCol w="2001975">
                  <a:extLst>
                    <a:ext uri="{9D8B030D-6E8A-4147-A177-3AD203B41FA5}">
                      <a16:colId xmlns:a16="http://schemas.microsoft.com/office/drawing/2014/main" val="537611285"/>
                    </a:ext>
                  </a:extLst>
                </a:gridCol>
                <a:gridCol w="3387465">
                  <a:extLst>
                    <a:ext uri="{9D8B030D-6E8A-4147-A177-3AD203B41FA5}">
                      <a16:colId xmlns:a16="http://schemas.microsoft.com/office/drawing/2014/main" val="3843867030"/>
                    </a:ext>
                  </a:extLst>
                </a:gridCol>
                <a:gridCol w="5126161">
                  <a:extLst>
                    <a:ext uri="{9D8B030D-6E8A-4147-A177-3AD203B41FA5}">
                      <a16:colId xmlns:a16="http://schemas.microsoft.com/office/drawing/2014/main" val="70207598"/>
                    </a:ext>
                  </a:extLst>
                </a:gridCol>
              </a:tblGrid>
              <a:tr h="265999">
                <a:tc>
                  <a:txBody>
                    <a:bodyPr/>
                    <a:lstStyle/>
                    <a:p>
                      <a:r>
                        <a:rPr lang="en-US" sz="2000" dirty="0"/>
                        <a:t>Type</a:t>
                      </a:r>
                    </a:p>
                  </a:txBody>
                  <a:tcPr marL="121920" marR="121920" marT="60960" marB="60960"/>
                </a:tc>
                <a:tc>
                  <a:txBody>
                    <a:bodyPr/>
                    <a:lstStyle/>
                    <a:p>
                      <a:r>
                        <a:rPr lang="en-US" sz="2000" dirty="0"/>
                        <a:t>Format</a:t>
                      </a:r>
                    </a:p>
                  </a:txBody>
                  <a:tcPr marL="121920" marR="121920" marT="60960" marB="60960"/>
                </a:tc>
                <a:tc>
                  <a:txBody>
                    <a:bodyPr/>
                    <a:lstStyle/>
                    <a:p>
                      <a:r>
                        <a:rPr lang="en-US" sz="2000" dirty="0"/>
                        <a:t>Attributes</a:t>
                      </a:r>
                    </a:p>
                  </a:txBody>
                  <a:tcPr marL="121920" marR="121920" marT="60960" marB="60960"/>
                </a:tc>
                <a:extLst>
                  <a:ext uri="{0D108BD9-81ED-4DB2-BD59-A6C34878D82A}">
                    <a16:rowId xmlns:a16="http://schemas.microsoft.com/office/drawing/2014/main" val="3018254421"/>
                  </a:ext>
                </a:extLst>
              </a:tr>
              <a:tr h="835998">
                <a:tc>
                  <a:txBody>
                    <a:bodyPr/>
                    <a:lstStyle/>
                    <a:p>
                      <a:r>
                        <a:rPr lang="en-US" sz="2000" dirty="0"/>
                        <a:t>number / integer</a:t>
                      </a:r>
                    </a:p>
                  </a:txBody>
                  <a:tcPr marL="121920" marR="121920" marT="60960" marB="60960"/>
                </a:tc>
                <a:tc>
                  <a:txBody>
                    <a:bodyPr/>
                    <a:lstStyle/>
                    <a:p>
                      <a:pPr marL="285750" indent="-285750">
                        <a:buFontTx/>
                        <a:buChar char="-"/>
                      </a:pPr>
                      <a:r>
                        <a:rPr lang="en-US" sz="2000" dirty="0"/>
                        <a:t>float, double</a:t>
                      </a:r>
                    </a:p>
                    <a:p>
                      <a:pPr marL="285750" indent="-285750">
                        <a:buFontTx/>
                        <a:buChar char="-"/>
                      </a:pPr>
                      <a:r>
                        <a:rPr lang="en-US" sz="2000" dirty="0"/>
                        <a:t>int32, int64</a:t>
                      </a:r>
                    </a:p>
                  </a:txBody>
                  <a:tcPr marL="121920" marR="121920" marT="60960" marB="60960"/>
                </a:tc>
                <a:tc>
                  <a:txBody>
                    <a:bodyPr/>
                    <a:lstStyle/>
                    <a:p>
                      <a:pPr marL="285750" indent="-285750">
                        <a:buFontTx/>
                        <a:buChar char="-"/>
                      </a:pPr>
                      <a:r>
                        <a:rPr lang="en-US" sz="2000" dirty="0"/>
                        <a:t>minimum, maximum (number)</a:t>
                      </a:r>
                    </a:p>
                    <a:p>
                      <a:pPr marL="285750" indent="-285750">
                        <a:buFontTx/>
                        <a:buChar char="-"/>
                      </a:pPr>
                      <a:r>
                        <a:rPr lang="en-US" sz="2000" dirty="0" err="1"/>
                        <a:t>exclusiveMinimum</a:t>
                      </a:r>
                      <a:r>
                        <a:rPr lang="en-US" sz="2000" dirty="0"/>
                        <a:t>, </a:t>
                      </a:r>
                      <a:r>
                        <a:rPr lang="en-US" sz="2000" dirty="0" err="1"/>
                        <a:t>exclusiveMaximum</a:t>
                      </a:r>
                      <a:r>
                        <a:rPr lang="en-US" sz="2000" dirty="0"/>
                        <a:t> (bool)</a:t>
                      </a:r>
                    </a:p>
                    <a:p>
                      <a:pPr marL="285750" indent="-285750">
                        <a:buFontTx/>
                        <a:buChar char="-"/>
                      </a:pPr>
                      <a:r>
                        <a:rPr lang="en-US" sz="2000" dirty="0" err="1"/>
                        <a:t>multipleOf</a:t>
                      </a:r>
                      <a:r>
                        <a:rPr lang="en-US" sz="2000" dirty="0"/>
                        <a:t> (number)</a:t>
                      </a:r>
                    </a:p>
                  </a:txBody>
                  <a:tcPr marL="121920" marR="121920" marT="60960" marB="60960"/>
                </a:tc>
                <a:extLst>
                  <a:ext uri="{0D108BD9-81ED-4DB2-BD59-A6C34878D82A}">
                    <a16:rowId xmlns:a16="http://schemas.microsoft.com/office/drawing/2014/main" val="2829553472"/>
                  </a:ext>
                </a:extLst>
              </a:tr>
              <a:tr h="645998">
                <a:tc>
                  <a:txBody>
                    <a:bodyPr/>
                    <a:lstStyle/>
                    <a:p>
                      <a:r>
                        <a:rPr lang="en-US" sz="2000" dirty="0"/>
                        <a:t>string</a:t>
                      </a:r>
                    </a:p>
                  </a:txBody>
                  <a:tcPr marL="121920" marR="121920" marT="60960" marB="60960"/>
                </a:tc>
                <a:tc>
                  <a:txBody>
                    <a:bodyPr/>
                    <a:lstStyle/>
                    <a:p>
                      <a:pPr marL="285750" indent="-285750">
                        <a:buFontTx/>
                        <a:buChar char="-"/>
                      </a:pPr>
                      <a:r>
                        <a:rPr lang="en-US" sz="2000" dirty="0"/>
                        <a:t>date, date-time, password, byte, binary (files)</a:t>
                      </a:r>
                    </a:p>
                    <a:p>
                      <a:pPr marL="285750" indent="-285750">
                        <a:buFontTx/>
                        <a:buChar char="-"/>
                      </a:pPr>
                      <a:r>
                        <a:rPr lang="en-US" sz="2000" dirty="0"/>
                        <a:t>email, </a:t>
                      </a:r>
                      <a:r>
                        <a:rPr lang="en-US" sz="2000" dirty="0" err="1"/>
                        <a:t>uuid</a:t>
                      </a:r>
                      <a:r>
                        <a:rPr lang="en-US" sz="2000" dirty="0"/>
                        <a:t>, </a:t>
                      </a:r>
                      <a:r>
                        <a:rPr lang="en-US" sz="2000" dirty="0" err="1"/>
                        <a:t>uri</a:t>
                      </a:r>
                      <a:r>
                        <a:rPr lang="en-US" sz="2000" dirty="0"/>
                        <a:t>…</a:t>
                      </a:r>
                    </a:p>
                  </a:txBody>
                  <a:tcPr marL="121920" marR="121920" marT="60960" marB="60960"/>
                </a:tc>
                <a:tc>
                  <a:txBody>
                    <a:bodyPr/>
                    <a:lstStyle/>
                    <a:p>
                      <a:pPr marL="285750" indent="-285750">
                        <a:buFontTx/>
                        <a:buChar char="-"/>
                      </a:pPr>
                      <a:r>
                        <a:rPr lang="en-US" sz="2000" dirty="0" err="1"/>
                        <a:t>minLength</a:t>
                      </a:r>
                      <a:r>
                        <a:rPr lang="en-US" sz="2000" dirty="0"/>
                        <a:t>, </a:t>
                      </a:r>
                      <a:r>
                        <a:rPr lang="en-US" sz="2000" dirty="0" err="1"/>
                        <a:t>maxLength</a:t>
                      </a:r>
                      <a:r>
                        <a:rPr lang="en-US" sz="2000" dirty="0"/>
                        <a:t> (number)</a:t>
                      </a:r>
                    </a:p>
                    <a:p>
                      <a:pPr marL="285750" indent="-285750">
                        <a:buFontTx/>
                        <a:buChar char="-"/>
                      </a:pPr>
                      <a:r>
                        <a:rPr lang="en-US" sz="2000" dirty="0"/>
                        <a:t>pattern (regex!)</a:t>
                      </a:r>
                    </a:p>
                  </a:txBody>
                  <a:tcPr marL="121920" marR="121920" marT="60960" marB="60960"/>
                </a:tc>
                <a:extLst>
                  <a:ext uri="{0D108BD9-81ED-4DB2-BD59-A6C34878D82A}">
                    <a16:rowId xmlns:a16="http://schemas.microsoft.com/office/drawing/2014/main" val="1694887579"/>
                  </a:ext>
                </a:extLst>
              </a:tr>
              <a:tr h="265999">
                <a:tc>
                  <a:txBody>
                    <a:bodyPr/>
                    <a:lstStyle/>
                    <a:p>
                      <a:r>
                        <a:rPr lang="en-US" sz="2000" dirty="0" err="1"/>
                        <a:t>boolean</a:t>
                      </a:r>
                      <a:endParaRPr lang="en-US" sz="2000" dirty="0"/>
                    </a:p>
                  </a:txBody>
                  <a:tcPr marL="121920" marR="121920" marT="60960" marB="60960"/>
                </a:tc>
                <a:tc>
                  <a:txBody>
                    <a:bodyPr/>
                    <a:lstStyle/>
                    <a:p>
                      <a:endParaRPr lang="en-US" sz="2000" dirty="0"/>
                    </a:p>
                  </a:txBody>
                  <a:tcPr marL="121920" marR="121920" marT="60960" marB="60960"/>
                </a:tc>
                <a:tc>
                  <a:txBody>
                    <a:bodyPr/>
                    <a:lstStyle/>
                    <a:p>
                      <a:endParaRPr lang="en-US" sz="2000"/>
                    </a:p>
                  </a:txBody>
                  <a:tcPr marL="121920" marR="121920" marT="60960" marB="60960"/>
                </a:tc>
                <a:extLst>
                  <a:ext uri="{0D108BD9-81ED-4DB2-BD59-A6C34878D82A}">
                    <a16:rowId xmlns:a16="http://schemas.microsoft.com/office/drawing/2014/main" val="2416404202"/>
                  </a:ext>
                </a:extLst>
              </a:tr>
              <a:tr h="455999">
                <a:tc>
                  <a:txBody>
                    <a:bodyPr/>
                    <a:lstStyle/>
                    <a:p>
                      <a:r>
                        <a:rPr lang="en-US" sz="2000" dirty="0"/>
                        <a:t>array</a:t>
                      </a:r>
                    </a:p>
                  </a:txBody>
                  <a:tcPr marL="121920" marR="121920" marT="60960" marB="60960"/>
                </a:tc>
                <a:tc>
                  <a:txBody>
                    <a:bodyPr/>
                    <a:lstStyle/>
                    <a:p>
                      <a:r>
                        <a:rPr lang="en-US" sz="2000" dirty="0"/>
                        <a:t>- items: of other types, including objects</a:t>
                      </a:r>
                    </a:p>
                  </a:txBody>
                  <a:tcPr marL="121920" marR="121920" marT="60960" marB="60960"/>
                </a:tc>
                <a:tc>
                  <a:txBody>
                    <a:bodyPr/>
                    <a:lstStyle/>
                    <a:p>
                      <a:pPr marL="285750" indent="-285750">
                        <a:buFontTx/>
                        <a:buChar char="-"/>
                      </a:pPr>
                      <a:r>
                        <a:rPr lang="en-US" sz="2000" dirty="0" err="1"/>
                        <a:t>minItems</a:t>
                      </a:r>
                      <a:r>
                        <a:rPr lang="en-US" sz="2000" dirty="0"/>
                        <a:t>, </a:t>
                      </a:r>
                      <a:r>
                        <a:rPr lang="en-US" sz="2000" dirty="0" err="1"/>
                        <a:t>maxItems</a:t>
                      </a:r>
                      <a:r>
                        <a:rPr lang="en-US" sz="2000" dirty="0"/>
                        <a:t> (number)</a:t>
                      </a:r>
                    </a:p>
                    <a:p>
                      <a:pPr marL="285750" indent="-285750">
                        <a:buFontTx/>
                        <a:buChar char="-"/>
                      </a:pPr>
                      <a:r>
                        <a:rPr lang="en-US" sz="2000" dirty="0" err="1"/>
                        <a:t>uniqueItems</a:t>
                      </a:r>
                      <a:r>
                        <a:rPr lang="en-US" sz="2000" dirty="0"/>
                        <a:t> (bool)</a:t>
                      </a:r>
                    </a:p>
                  </a:txBody>
                  <a:tcPr marL="121920" marR="121920" marT="60960" marB="60960"/>
                </a:tc>
                <a:extLst>
                  <a:ext uri="{0D108BD9-81ED-4DB2-BD59-A6C34878D82A}">
                    <a16:rowId xmlns:a16="http://schemas.microsoft.com/office/drawing/2014/main" val="903559418"/>
                  </a:ext>
                </a:extLst>
              </a:tr>
              <a:tr h="455999">
                <a:tc>
                  <a:txBody>
                    <a:bodyPr/>
                    <a:lstStyle/>
                    <a:p>
                      <a:r>
                        <a:rPr lang="en-US" sz="2000" dirty="0"/>
                        <a:t>objects</a:t>
                      </a:r>
                    </a:p>
                  </a:txBody>
                  <a:tcPr marL="121920" marR="121920" marT="60960" marB="60960"/>
                </a:tc>
                <a:tc>
                  <a:txBody>
                    <a:bodyPr/>
                    <a:lstStyle/>
                    <a:p>
                      <a:r>
                        <a:rPr lang="en-US" sz="2000" dirty="0"/>
                        <a:t>- properties:</a:t>
                      </a:r>
                    </a:p>
                  </a:txBody>
                  <a:tcPr marL="121920" marR="121920" marT="60960" marB="60960"/>
                </a:tc>
                <a:tc>
                  <a:txBody>
                    <a:bodyPr/>
                    <a:lstStyle/>
                    <a:p>
                      <a:pPr marL="285750" indent="-285750">
                        <a:buFontTx/>
                        <a:buChar char="-"/>
                      </a:pPr>
                      <a:r>
                        <a:rPr lang="en-US" sz="2000" dirty="0"/>
                        <a:t>required (bool)</a:t>
                      </a:r>
                    </a:p>
                    <a:p>
                      <a:pPr marL="285750" indent="-285750">
                        <a:buFontTx/>
                        <a:buChar char="-"/>
                      </a:pPr>
                      <a:r>
                        <a:rPr lang="en-US" sz="2000" dirty="0" err="1"/>
                        <a:t>readOnly</a:t>
                      </a:r>
                      <a:r>
                        <a:rPr lang="en-US" sz="2000" dirty="0"/>
                        <a:t>, </a:t>
                      </a:r>
                      <a:r>
                        <a:rPr lang="en-US" sz="2000" dirty="0" err="1"/>
                        <a:t>writeOnly</a:t>
                      </a:r>
                      <a:r>
                        <a:rPr lang="en-US" sz="2000" dirty="0"/>
                        <a:t> (bool)</a:t>
                      </a:r>
                    </a:p>
                  </a:txBody>
                  <a:tcPr marL="121920" marR="121920" marT="60960" marB="60960"/>
                </a:tc>
                <a:extLst>
                  <a:ext uri="{0D108BD9-81ED-4DB2-BD59-A6C34878D82A}">
                    <a16:rowId xmlns:a16="http://schemas.microsoft.com/office/drawing/2014/main" val="3211427111"/>
                  </a:ext>
                </a:extLst>
              </a:tr>
              <a:tr h="265999">
                <a:tc gridSpan="3">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null (</a:t>
                      </a:r>
                      <a:r>
                        <a:rPr lang="en-US" sz="2000" dirty="0">
                          <a:latin typeface="Consolas" panose="020B0609020204030204" pitchFamily="49" charset="0"/>
                        </a:rPr>
                        <a:t>nullable:</a:t>
                      </a:r>
                      <a:r>
                        <a:rPr lang="en-US" sz="2000" dirty="0"/>
                        <a:t>)</a:t>
                      </a:r>
                    </a:p>
                  </a:txBody>
                  <a:tcPr marL="121920" marR="121920" marT="60960" marB="60960"/>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2495350409"/>
                  </a:ext>
                </a:extLst>
              </a:tr>
            </a:tbl>
          </a:graphicData>
        </a:graphic>
      </p:graphicFrame>
      <p:sp>
        <p:nvSpPr>
          <p:cNvPr id="8" name="Text Placeholder 5">
            <a:extLst>
              <a:ext uri="{FF2B5EF4-FFF2-40B4-BE49-F238E27FC236}">
                <a16:creationId xmlns:a16="http://schemas.microsoft.com/office/drawing/2014/main" id="{E2717ED9-DF84-4B6E-B77D-E6A0C7AF8981}"/>
              </a:ext>
            </a:extLst>
          </p:cNvPr>
          <p:cNvSpPr>
            <a:spLocks noGrp="1"/>
          </p:cNvSpPr>
          <p:nvPr>
            <p:ph type="body" sz="quarter" idx="13"/>
          </p:nvPr>
        </p:nvSpPr>
        <p:spPr>
          <a:xfrm>
            <a:off x="351805" y="6404563"/>
            <a:ext cx="10752000" cy="152400"/>
          </a:xfrm>
        </p:spPr>
        <p:txBody>
          <a:bodyPr/>
          <a:lstStyle/>
          <a:p>
            <a:r>
              <a:rPr lang="en-US" sz="1200" dirty="0">
                <a:hlinkClick r:id="rId3"/>
              </a:rPr>
              <a:t>https://github.com/OAI/OpenAPI-Specification/blob/master/versions/3.0.2.md</a:t>
            </a:r>
            <a:endParaRPr lang="en-US" sz="1200" dirty="0"/>
          </a:p>
        </p:txBody>
      </p:sp>
    </p:spTree>
    <p:extLst>
      <p:ext uri="{BB962C8B-B14F-4D97-AF65-F5344CB8AC3E}">
        <p14:creationId xmlns:p14="http://schemas.microsoft.com/office/powerpoint/2010/main" val="1304925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C2B0F-C270-724D-856D-315389D28A98}"/>
              </a:ext>
            </a:extLst>
          </p:cNvPr>
          <p:cNvSpPr>
            <a:spLocks noGrp="1"/>
          </p:cNvSpPr>
          <p:nvPr>
            <p:ph type="title"/>
          </p:nvPr>
        </p:nvSpPr>
        <p:spPr/>
        <p:txBody>
          <a:bodyPr/>
          <a:lstStyle/>
          <a:p>
            <a:r>
              <a:rPr lang="en-ES" dirty="0"/>
              <a:t>Example: AccuWeather Web API</a:t>
            </a:r>
          </a:p>
        </p:txBody>
      </p:sp>
      <p:pic>
        <p:nvPicPr>
          <p:cNvPr id="5" name="Picture 4">
            <a:extLst>
              <a:ext uri="{FF2B5EF4-FFF2-40B4-BE49-F238E27FC236}">
                <a16:creationId xmlns:a16="http://schemas.microsoft.com/office/drawing/2014/main" id="{5A5CCD11-16D5-A742-8124-16D49BB39D37}"/>
              </a:ext>
            </a:extLst>
          </p:cNvPr>
          <p:cNvPicPr>
            <a:picLocks noChangeAspect="1"/>
          </p:cNvPicPr>
          <p:nvPr/>
        </p:nvPicPr>
        <p:blipFill>
          <a:blip r:embed="rId3"/>
          <a:stretch>
            <a:fillRect/>
          </a:stretch>
        </p:blipFill>
        <p:spPr>
          <a:xfrm>
            <a:off x="1087820" y="1457676"/>
            <a:ext cx="10016359" cy="5224628"/>
          </a:xfrm>
          <a:prstGeom prst="rect">
            <a:avLst/>
          </a:prstGeom>
        </p:spPr>
      </p:pic>
    </p:spTree>
    <p:extLst>
      <p:ext uri="{BB962C8B-B14F-4D97-AF65-F5344CB8AC3E}">
        <p14:creationId xmlns:p14="http://schemas.microsoft.com/office/powerpoint/2010/main" val="3447098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770A4-0A0E-4E1F-A38D-33764A9FEF17}"/>
              </a:ext>
            </a:extLst>
          </p:cNvPr>
          <p:cNvSpPr>
            <a:spLocks noGrp="1"/>
          </p:cNvSpPr>
          <p:nvPr>
            <p:ph type="title"/>
          </p:nvPr>
        </p:nvSpPr>
        <p:spPr/>
        <p:txBody>
          <a:bodyPr/>
          <a:lstStyle/>
          <a:p>
            <a:r>
              <a:rPr lang="en-US" dirty="0" err="1"/>
              <a:t>Enum</a:t>
            </a:r>
            <a:endParaRPr lang="en-US" dirty="0"/>
          </a:p>
        </p:txBody>
      </p:sp>
      <p:sp>
        <p:nvSpPr>
          <p:cNvPr id="3" name="Content Placeholder 2">
            <a:extLst>
              <a:ext uri="{FF2B5EF4-FFF2-40B4-BE49-F238E27FC236}">
                <a16:creationId xmlns:a16="http://schemas.microsoft.com/office/drawing/2014/main" id="{C153BB9F-2EE0-45C7-A27B-41593A697362}"/>
              </a:ext>
            </a:extLst>
          </p:cNvPr>
          <p:cNvSpPr>
            <a:spLocks noGrp="1"/>
          </p:cNvSpPr>
          <p:nvPr>
            <p:ph idx="1"/>
          </p:nvPr>
        </p:nvSpPr>
        <p:spPr>
          <a:xfrm>
            <a:off x="719667" y="1660979"/>
            <a:ext cx="10752000" cy="490413"/>
          </a:xfrm>
        </p:spPr>
        <p:txBody>
          <a:bodyPr>
            <a:normAutofit fontScale="85000" lnSpcReduction="10000"/>
          </a:bodyPr>
          <a:lstStyle/>
          <a:p>
            <a:r>
              <a:rPr lang="en-US" dirty="0" err="1"/>
              <a:t>Enums</a:t>
            </a:r>
            <a:r>
              <a:rPr lang="en-US" dirty="0"/>
              <a:t> can be used to specify acceptable values of a request or a model property</a:t>
            </a:r>
          </a:p>
        </p:txBody>
      </p:sp>
      <p:sp>
        <p:nvSpPr>
          <p:cNvPr id="6" name="Text Placeholder 5">
            <a:extLst>
              <a:ext uri="{FF2B5EF4-FFF2-40B4-BE49-F238E27FC236}">
                <a16:creationId xmlns:a16="http://schemas.microsoft.com/office/drawing/2014/main" id="{8F46AB8B-C262-44FE-B168-C6AEEE59C7FF}"/>
              </a:ext>
            </a:extLst>
          </p:cNvPr>
          <p:cNvSpPr>
            <a:spLocks noGrp="1"/>
          </p:cNvSpPr>
          <p:nvPr>
            <p:ph type="body" sz="quarter" idx="13"/>
          </p:nvPr>
        </p:nvSpPr>
        <p:spPr/>
        <p:txBody>
          <a:bodyPr/>
          <a:lstStyle/>
          <a:p>
            <a:r>
              <a:rPr lang="en-US" sz="1200">
                <a:hlinkClick r:id="rId2"/>
              </a:rPr>
              <a:t>https://swagger.io/docs/specification/data-models/enums/</a:t>
            </a:r>
            <a:endParaRPr lang="en-US" sz="1200"/>
          </a:p>
        </p:txBody>
      </p:sp>
      <p:pic>
        <p:nvPicPr>
          <p:cNvPr id="7" name="Picture 6">
            <a:extLst>
              <a:ext uri="{FF2B5EF4-FFF2-40B4-BE49-F238E27FC236}">
                <a16:creationId xmlns:a16="http://schemas.microsoft.com/office/drawing/2014/main" id="{C1ADA730-A4C5-4959-A7B8-FF16C0F6A9F2}"/>
              </a:ext>
            </a:extLst>
          </p:cNvPr>
          <p:cNvPicPr>
            <a:picLocks noChangeAspect="1"/>
          </p:cNvPicPr>
          <p:nvPr/>
        </p:nvPicPr>
        <p:blipFill>
          <a:blip r:embed="rId3"/>
          <a:stretch>
            <a:fillRect/>
          </a:stretch>
        </p:blipFill>
        <p:spPr>
          <a:xfrm>
            <a:off x="1364257" y="2693343"/>
            <a:ext cx="9462820" cy="2908705"/>
          </a:xfrm>
          <a:prstGeom prst="rect">
            <a:avLst/>
          </a:prstGeom>
        </p:spPr>
      </p:pic>
    </p:spTree>
    <p:extLst>
      <p:ext uri="{BB962C8B-B14F-4D97-AF65-F5344CB8AC3E}">
        <p14:creationId xmlns:p14="http://schemas.microsoft.com/office/powerpoint/2010/main" val="5240095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2CAC8-E72D-4895-8D3A-D59A07D63FFE}"/>
              </a:ext>
            </a:extLst>
          </p:cNvPr>
          <p:cNvSpPr>
            <a:spLocks noGrp="1"/>
          </p:cNvSpPr>
          <p:nvPr>
            <p:ph type="title"/>
          </p:nvPr>
        </p:nvSpPr>
        <p:spPr/>
        <p:txBody>
          <a:bodyPr>
            <a:normAutofit/>
          </a:bodyPr>
          <a:lstStyle/>
          <a:p>
            <a:r>
              <a:rPr lang="en-US" sz="4000" dirty="0"/>
              <a:t>Dictionaries, </a:t>
            </a:r>
            <a:r>
              <a:rPr lang="en-US" sz="4000" dirty="0" err="1"/>
              <a:t>hashmaps</a:t>
            </a:r>
            <a:r>
              <a:rPr lang="en-US" sz="4000" dirty="0"/>
              <a:t>, and associative arrays</a:t>
            </a:r>
          </a:p>
        </p:txBody>
      </p:sp>
      <p:sp>
        <p:nvSpPr>
          <p:cNvPr id="3" name="Content Placeholder 2">
            <a:extLst>
              <a:ext uri="{FF2B5EF4-FFF2-40B4-BE49-F238E27FC236}">
                <a16:creationId xmlns:a16="http://schemas.microsoft.com/office/drawing/2014/main" id="{6DF4D502-F7EE-4CFA-995C-35DCC6E4379B}"/>
              </a:ext>
            </a:extLst>
          </p:cNvPr>
          <p:cNvSpPr>
            <a:spLocks noGrp="1"/>
          </p:cNvSpPr>
          <p:nvPr>
            <p:ph idx="1"/>
          </p:nvPr>
        </p:nvSpPr>
        <p:spPr>
          <a:xfrm>
            <a:off x="720000" y="1824000"/>
            <a:ext cx="10752000" cy="1605000"/>
          </a:xfrm>
        </p:spPr>
        <p:txBody>
          <a:bodyPr>
            <a:normAutofit fontScale="62500" lnSpcReduction="20000"/>
          </a:bodyPr>
          <a:lstStyle/>
          <a:p>
            <a:r>
              <a:rPr lang="en-US" dirty="0"/>
              <a:t>A dictionary (also known as a map, </a:t>
            </a:r>
            <a:r>
              <a:rPr lang="en-US" dirty="0" err="1"/>
              <a:t>hashmap</a:t>
            </a:r>
            <a:r>
              <a:rPr lang="en-US" dirty="0"/>
              <a:t> or associative array) is a set of key/value pairs. OpenAPI lets you define dictionaries where the </a:t>
            </a:r>
            <a:r>
              <a:rPr lang="en-US" b="1" dirty="0"/>
              <a:t>keys are strings</a:t>
            </a:r>
            <a:r>
              <a:rPr lang="en-US" dirty="0"/>
              <a:t>. </a:t>
            </a:r>
          </a:p>
          <a:p>
            <a:r>
              <a:rPr lang="en-US" dirty="0"/>
              <a:t>To define a dictionary, use </a:t>
            </a:r>
            <a:r>
              <a:rPr lang="en-US" dirty="0">
                <a:latin typeface="Consolas" panose="020B0609020204030204" pitchFamily="49" charset="0"/>
              </a:rPr>
              <a:t>type: object </a:t>
            </a:r>
            <a:r>
              <a:rPr lang="en-US" dirty="0"/>
              <a:t>and use the </a:t>
            </a:r>
            <a:r>
              <a:rPr lang="en-US" dirty="0" err="1">
                <a:latin typeface="Consolas" panose="020B0609020204030204" pitchFamily="49" charset="0"/>
              </a:rPr>
              <a:t>additionalProperties</a:t>
            </a:r>
            <a:r>
              <a:rPr lang="en-US" dirty="0"/>
              <a:t> keyword to specify the type of values in key/value pairs. </a:t>
            </a:r>
          </a:p>
          <a:p>
            <a:r>
              <a:rPr lang="en-US" dirty="0"/>
              <a:t>If the dictionary values can be of any type (aka free-form object), use </a:t>
            </a:r>
            <a:r>
              <a:rPr lang="en-US" dirty="0" err="1">
                <a:latin typeface="Consolas" panose="020B0609020204030204" pitchFamily="49" charset="0"/>
              </a:rPr>
              <a:t>additionalProperties</a:t>
            </a:r>
            <a:r>
              <a:rPr lang="en-US" dirty="0">
                <a:latin typeface="Consolas" panose="020B0609020204030204" pitchFamily="49" charset="0"/>
              </a:rPr>
              <a:t>: true</a:t>
            </a:r>
          </a:p>
        </p:txBody>
      </p:sp>
      <p:sp>
        <p:nvSpPr>
          <p:cNvPr id="6" name="Text Placeholder 5">
            <a:extLst>
              <a:ext uri="{FF2B5EF4-FFF2-40B4-BE49-F238E27FC236}">
                <a16:creationId xmlns:a16="http://schemas.microsoft.com/office/drawing/2014/main" id="{FD40717E-3328-414B-B81A-26B16536488C}"/>
              </a:ext>
            </a:extLst>
          </p:cNvPr>
          <p:cNvSpPr>
            <a:spLocks noGrp="1"/>
          </p:cNvSpPr>
          <p:nvPr>
            <p:ph type="body" sz="quarter" idx="13"/>
          </p:nvPr>
        </p:nvSpPr>
        <p:spPr/>
        <p:txBody>
          <a:bodyPr/>
          <a:lstStyle/>
          <a:p>
            <a:r>
              <a:rPr lang="en-US" sz="1200" dirty="0">
                <a:hlinkClick r:id="rId3"/>
              </a:rPr>
              <a:t>https://swagger.io/docs/specification/data-models/dictionaries/</a:t>
            </a:r>
            <a:endParaRPr lang="en-US" sz="1200" dirty="0"/>
          </a:p>
        </p:txBody>
      </p:sp>
      <p:pic>
        <p:nvPicPr>
          <p:cNvPr id="9" name="Picture 8">
            <a:extLst>
              <a:ext uri="{FF2B5EF4-FFF2-40B4-BE49-F238E27FC236}">
                <a16:creationId xmlns:a16="http://schemas.microsoft.com/office/drawing/2014/main" id="{8DD72128-5E73-4872-8D15-319870FA0C0C}"/>
              </a:ext>
            </a:extLst>
          </p:cNvPr>
          <p:cNvPicPr>
            <a:picLocks noChangeAspect="1"/>
          </p:cNvPicPr>
          <p:nvPr/>
        </p:nvPicPr>
        <p:blipFill>
          <a:blip r:embed="rId4"/>
          <a:stretch>
            <a:fillRect/>
          </a:stretch>
        </p:blipFill>
        <p:spPr>
          <a:xfrm>
            <a:off x="2185037" y="3679045"/>
            <a:ext cx="7821259" cy="2016336"/>
          </a:xfrm>
          <a:prstGeom prst="rect">
            <a:avLst/>
          </a:prstGeom>
        </p:spPr>
      </p:pic>
    </p:spTree>
    <p:extLst>
      <p:ext uri="{BB962C8B-B14F-4D97-AF65-F5344CB8AC3E}">
        <p14:creationId xmlns:p14="http://schemas.microsoft.com/office/powerpoint/2010/main" val="2026643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618B08B1-B6D9-41E3-BF71-6A0D1B225CF1}"/>
              </a:ext>
            </a:extLst>
          </p:cNvPr>
          <p:cNvPicPr>
            <a:picLocks noGrp="1" noChangeAspect="1"/>
          </p:cNvPicPr>
          <p:nvPr>
            <p:ph type="pic" sz="quarter" idx="13"/>
          </p:nvPr>
        </p:nvPicPr>
        <p:blipFill rotWithShape="1">
          <a:blip r:embed="rId3"/>
          <a:srcRect t="8682" b="8682"/>
          <a:stretch/>
        </p:blipFill>
        <p:spPr>
          <a:prstGeom prst="rect">
            <a:avLst/>
          </a:prstGeom>
        </p:spPr>
      </p:pic>
      <p:sp>
        <p:nvSpPr>
          <p:cNvPr id="2" name="Title 1">
            <a:extLst>
              <a:ext uri="{FF2B5EF4-FFF2-40B4-BE49-F238E27FC236}">
                <a16:creationId xmlns:a16="http://schemas.microsoft.com/office/drawing/2014/main" id="{A0496BB9-811F-42E1-8E65-01E9F0CA0935}"/>
              </a:ext>
            </a:extLst>
          </p:cNvPr>
          <p:cNvSpPr>
            <a:spLocks noGrp="1"/>
          </p:cNvSpPr>
          <p:nvPr>
            <p:ph type="title"/>
          </p:nvPr>
        </p:nvSpPr>
        <p:spPr>
          <a:xfrm>
            <a:off x="415200" y="308247"/>
            <a:ext cx="4752000" cy="890272"/>
          </a:xfrm>
        </p:spPr>
        <p:txBody>
          <a:bodyPr>
            <a:normAutofit/>
          </a:bodyPr>
          <a:lstStyle/>
          <a:p>
            <a:r>
              <a:rPr lang="en-US" sz="2667" dirty="0"/>
              <a:t>one of, </a:t>
            </a:r>
            <a:r>
              <a:rPr lang="en-US" sz="2667" dirty="0" err="1"/>
              <a:t>anyof</a:t>
            </a:r>
            <a:r>
              <a:rPr lang="en-US" sz="2667" dirty="0"/>
              <a:t>, </a:t>
            </a:r>
            <a:r>
              <a:rPr lang="en-US" sz="2667" dirty="0" err="1"/>
              <a:t>allof</a:t>
            </a:r>
            <a:r>
              <a:rPr lang="en-US" sz="2667" dirty="0"/>
              <a:t>, not</a:t>
            </a:r>
          </a:p>
        </p:txBody>
      </p:sp>
      <p:sp>
        <p:nvSpPr>
          <p:cNvPr id="7" name="Rectangle 1">
            <a:extLst>
              <a:ext uri="{FF2B5EF4-FFF2-40B4-BE49-F238E27FC236}">
                <a16:creationId xmlns:a16="http://schemas.microsoft.com/office/drawing/2014/main" id="{06021697-C442-417B-B8AA-7F675F227040}"/>
              </a:ext>
            </a:extLst>
          </p:cNvPr>
          <p:cNvSpPr>
            <a:spLocks noGrp="1" noChangeArrowheads="1"/>
          </p:cNvSpPr>
          <p:nvPr>
            <p:ph type="body" sz="quarter" idx="14"/>
          </p:nvPr>
        </p:nvSpPr>
        <p:spPr bwMode="auto">
          <a:xfrm>
            <a:off x="667448" y="1560134"/>
            <a:ext cx="4751999" cy="38164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p>
            <a:pPr defTabSz="1219170" eaLnBrk="0" fontAlgn="base" hangingPunct="0">
              <a:lnSpc>
                <a:spcPct val="100000"/>
              </a:lnSpc>
              <a:spcBef>
                <a:spcPct val="0"/>
              </a:spcBef>
              <a:spcAft>
                <a:spcPct val="0"/>
              </a:spcAft>
            </a:pPr>
            <a:r>
              <a:rPr lang="en-US" altLang="en-US" sz="1600" dirty="0" err="1">
                <a:solidFill>
                  <a:schemeClr val="tx1">
                    <a:lumMod val="75000"/>
                    <a:lumOff val="25000"/>
                  </a:schemeClr>
                </a:solidFill>
                <a:latin typeface="+mj-lt"/>
                <a:hlinkClick r:id="rId4">
                  <a:extLst>
                    <a:ext uri="{A12FA001-AC4F-418D-AE19-62706E023703}">
                      <ahyp:hlinkClr xmlns:ahyp="http://schemas.microsoft.com/office/drawing/2018/hyperlinkcolor" val="tx"/>
                    </a:ext>
                  </a:extLst>
                </a:hlinkClick>
              </a:rPr>
              <a:t>oneOf</a:t>
            </a:r>
            <a:r>
              <a:rPr lang="en-US" altLang="en-US" sz="1600" dirty="0">
                <a:solidFill>
                  <a:schemeClr val="tx1">
                    <a:lumMod val="75000"/>
                    <a:lumOff val="25000"/>
                  </a:schemeClr>
                </a:solidFill>
                <a:latin typeface="+mj-lt"/>
              </a:rPr>
              <a:t> – validates the value against </a:t>
            </a:r>
            <a:r>
              <a:rPr lang="en-US" altLang="en-US" sz="1600" i="1" dirty="0">
                <a:solidFill>
                  <a:schemeClr val="tx1">
                    <a:lumMod val="75000"/>
                    <a:lumOff val="25000"/>
                  </a:schemeClr>
                </a:solidFill>
                <a:latin typeface="+mj-lt"/>
              </a:rPr>
              <a:t>exactly one</a:t>
            </a:r>
            <a:r>
              <a:rPr lang="en-US" altLang="en-US" sz="1600" dirty="0">
                <a:solidFill>
                  <a:schemeClr val="tx1">
                    <a:lumMod val="75000"/>
                    <a:lumOff val="25000"/>
                  </a:schemeClr>
                </a:solidFill>
                <a:latin typeface="+mj-lt"/>
              </a:rPr>
              <a:t> of the subschemas</a:t>
            </a:r>
          </a:p>
          <a:p>
            <a:pPr defTabSz="1219170" eaLnBrk="0" fontAlgn="base" hangingPunct="0">
              <a:lnSpc>
                <a:spcPct val="100000"/>
              </a:lnSpc>
              <a:spcBef>
                <a:spcPct val="0"/>
              </a:spcBef>
              <a:spcAft>
                <a:spcPct val="0"/>
              </a:spcAft>
            </a:pPr>
            <a:r>
              <a:rPr lang="en-US" altLang="en-US" sz="1600" dirty="0" err="1">
                <a:solidFill>
                  <a:schemeClr val="tx1">
                    <a:lumMod val="75000"/>
                    <a:lumOff val="25000"/>
                  </a:schemeClr>
                </a:solidFill>
                <a:latin typeface="+mj-lt"/>
                <a:hlinkClick r:id="rId5">
                  <a:extLst>
                    <a:ext uri="{A12FA001-AC4F-418D-AE19-62706E023703}">
                      <ahyp:hlinkClr xmlns:ahyp="http://schemas.microsoft.com/office/drawing/2018/hyperlinkcolor" val="tx"/>
                    </a:ext>
                  </a:extLst>
                </a:hlinkClick>
              </a:rPr>
              <a:t>allOf</a:t>
            </a:r>
            <a:r>
              <a:rPr lang="en-US" altLang="en-US" sz="1600" dirty="0">
                <a:solidFill>
                  <a:schemeClr val="tx1">
                    <a:lumMod val="75000"/>
                    <a:lumOff val="25000"/>
                  </a:schemeClr>
                </a:solidFill>
                <a:latin typeface="+mj-lt"/>
              </a:rPr>
              <a:t> – validates the value against </a:t>
            </a:r>
            <a:r>
              <a:rPr lang="en-US" altLang="en-US" sz="1600" i="1" dirty="0">
                <a:solidFill>
                  <a:schemeClr val="tx1">
                    <a:lumMod val="75000"/>
                    <a:lumOff val="25000"/>
                  </a:schemeClr>
                </a:solidFill>
                <a:latin typeface="+mj-lt"/>
              </a:rPr>
              <a:t>all</a:t>
            </a:r>
            <a:r>
              <a:rPr lang="en-US" altLang="en-US" sz="1600" dirty="0">
                <a:solidFill>
                  <a:schemeClr val="tx1">
                    <a:lumMod val="75000"/>
                    <a:lumOff val="25000"/>
                  </a:schemeClr>
                </a:solidFill>
                <a:latin typeface="+mj-lt"/>
              </a:rPr>
              <a:t> the subschemas</a:t>
            </a:r>
          </a:p>
          <a:p>
            <a:pPr defTabSz="1219170" eaLnBrk="0" fontAlgn="base" hangingPunct="0">
              <a:lnSpc>
                <a:spcPct val="100000"/>
              </a:lnSpc>
              <a:spcBef>
                <a:spcPct val="0"/>
              </a:spcBef>
              <a:spcAft>
                <a:spcPct val="0"/>
              </a:spcAft>
            </a:pPr>
            <a:r>
              <a:rPr lang="en-US" altLang="en-US" sz="1600" dirty="0" err="1">
                <a:solidFill>
                  <a:schemeClr val="tx1">
                    <a:lumMod val="75000"/>
                    <a:lumOff val="25000"/>
                  </a:schemeClr>
                </a:solidFill>
                <a:latin typeface="+mj-lt"/>
                <a:hlinkClick r:id="rId6">
                  <a:extLst>
                    <a:ext uri="{A12FA001-AC4F-418D-AE19-62706E023703}">
                      <ahyp:hlinkClr xmlns:ahyp="http://schemas.microsoft.com/office/drawing/2018/hyperlinkcolor" val="tx"/>
                    </a:ext>
                  </a:extLst>
                </a:hlinkClick>
              </a:rPr>
              <a:t>anyOf</a:t>
            </a:r>
            <a:r>
              <a:rPr lang="en-US" altLang="en-US" sz="1600" dirty="0">
                <a:solidFill>
                  <a:schemeClr val="tx1">
                    <a:lumMod val="75000"/>
                    <a:lumOff val="25000"/>
                  </a:schemeClr>
                </a:solidFill>
                <a:latin typeface="+mj-lt"/>
              </a:rPr>
              <a:t> – validates the value against </a:t>
            </a:r>
            <a:r>
              <a:rPr lang="en-US" altLang="en-US" sz="1600" i="1" dirty="0">
                <a:solidFill>
                  <a:schemeClr val="tx1">
                    <a:lumMod val="75000"/>
                    <a:lumOff val="25000"/>
                  </a:schemeClr>
                </a:solidFill>
                <a:latin typeface="+mj-lt"/>
              </a:rPr>
              <a:t>any</a:t>
            </a:r>
            <a:r>
              <a:rPr lang="en-US" altLang="en-US" sz="1600" dirty="0">
                <a:solidFill>
                  <a:schemeClr val="tx1">
                    <a:lumMod val="75000"/>
                    <a:lumOff val="25000"/>
                  </a:schemeClr>
                </a:solidFill>
                <a:latin typeface="+mj-lt"/>
              </a:rPr>
              <a:t> (one or more) of the subschemas</a:t>
            </a:r>
          </a:p>
          <a:p>
            <a:pPr defTabSz="1219170" eaLnBrk="0" fontAlgn="base" hangingPunct="0">
              <a:lnSpc>
                <a:spcPct val="100000"/>
              </a:lnSpc>
              <a:spcBef>
                <a:spcPct val="0"/>
              </a:spcBef>
              <a:spcAft>
                <a:spcPct val="0"/>
              </a:spcAft>
            </a:pPr>
            <a:r>
              <a:rPr lang="en-US" altLang="en-US" dirty="0">
                <a:solidFill>
                  <a:schemeClr val="tx1">
                    <a:lumMod val="75000"/>
                    <a:lumOff val="25000"/>
                  </a:schemeClr>
                </a:solidFill>
                <a:latin typeface="+mj-lt"/>
              </a:rPr>
              <a:t>not – make sure value is not valid against the specified schema </a:t>
            </a:r>
          </a:p>
          <a:p>
            <a:pPr defTabSz="1219170" eaLnBrk="0" fontAlgn="base" hangingPunct="0">
              <a:lnSpc>
                <a:spcPct val="100000"/>
              </a:lnSpc>
              <a:spcBef>
                <a:spcPct val="0"/>
              </a:spcBef>
              <a:spcAft>
                <a:spcPct val="0"/>
              </a:spcAft>
            </a:pPr>
            <a:endParaRPr lang="en-US" altLang="en-US" sz="1600" dirty="0">
              <a:solidFill>
                <a:schemeClr val="tx1">
                  <a:lumMod val="75000"/>
                  <a:lumOff val="25000"/>
                </a:schemeClr>
              </a:solidFill>
              <a:latin typeface="+mj-lt"/>
            </a:endParaRPr>
          </a:p>
          <a:p>
            <a:pPr defTabSz="1219170" eaLnBrk="0" fontAlgn="base" hangingPunct="0">
              <a:lnSpc>
                <a:spcPct val="100000"/>
              </a:lnSpc>
              <a:spcBef>
                <a:spcPct val="0"/>
              </a:spcBef>
              <a:spcAft>
                <a:spcPct val="0"/>
              </a:spcAft>
            </a:pPr>
            <a:r>
              <a:rPr lang="en-US" altLang="en-US" dirty="0">
                <a:solidFill>
                  <a:schemeClr val="tx1">
                    <a:lumMod val="75000"/>
                    <a:lumOff val="25000"/>
                  </a:schemeClr>
                </a:solidFill>
                <a:latin typeface="+mj-lt"/>
              </a:rPr>
              <a:t>Inheritance: </a:t>
            </a:r>
            <a:r>
              <a:rPr lang="en-US" altLang="en-US" dirty="0" err="1">
                <a:solidFill>
                  <a:schemeClr val="tx1">
                    <a:lumMod val="75000"/>
                    <a:lumOff val="25000"/>
                  </a:schemeClr>
                </a:solidFill>
                <a:latin typeface="+mj-lt"/>
              </a:rPr>
              <a:t>allOf</a:t>
            </a:r>
            <a:endParaRPr lang="en-US" altLang="en-US" dirty="0">
              <a:solidFill>
                <a:schemeClr val="tx1">
                  <a:lumMod val="75000"/>
                  <a:lumOff val="25000"/>
                </a:schemeClr>
              </a:solidFill>
              <a:latin typeface="+mj-lt"/>
            </a:endParaRPr>
          </a:p>
          <a:p>
            <a:pPr defTabSz="1219170" eaLnBrk="0" fontAlgn="base" hangingPunct="0">
              <a:lnSpc>
                <a:spcPct val="100000"/>
              </a:lnSpc>
              <a:spcBef>
                <a:spcPct val="0"/>
              </a:spcBef>
              <a:spcAft>
                <a:spcPct val="0"/>
              </a:spcAft>
            </a:pPr>
            <a:r>
              <a:rPr lang="en-US" altLang="en-US" sz="1600" dirty="0">
                <a:solidFill>
                  <a:schemeClr val="tx1">
                    <a:lumMod val="75000"/>
                    <a:lumOff val="25000"/>
                  </a:schemeClr>
                </a:solidFill>
                <a:latin typeface="+mj-lt"/>
              </a:rPr>
              <a:t>Polymorphism: </a:t>
            </a:r>
            <a:r>
              <a:rPr lang="en-US" altLang="en-US" sz="1600" dirty="0" err="1">
                <a:solidFill>
                  <a:schemeClr val="tx1">
                    <a:lumMod val="75000"/>
                    <a:lumOff val="25000"/>
                  </a:schemeClr>
                </a:solidFill>
                <a:latin typeface="+mj-lt"/>
              </a:rPr>
              <a:t>anyOf</a:t>
            </a:r>
            <a:r>
              <a:rPr lang="en-US" altLang="en-US" sz="1600" dirty="0">
                <a:solidFill>
                  <a:schemeClr val="tx1">
                    <a:lumMod val="75000"/>
                    <a:lumOff val="25000"/>
                  </a:schemeClr>
                </a:solidFill>
                <a:latin typeface="+mj-lt"/>
              </a:rPr>
              <a:t> / </a:t>
            </a:r>
            <a:r>
              <a:rPr lang="en-US" altLang="en-US" sz="1600" dirty="0" err="1">
                <a:solidFill>
                  <a:schemeClr val="tx1">
                    <a:lumMod val="75000"/>
                    <a:lumOff val="25000"/>
                  </a:schemeClr>
                </a:solidFill>
                <a:latin typeface="+mj-lt"/>
              </a:rPr>
              <a:t>oneOf</a:t>
            </a:r>
            <a:endParaRPr lang="en-US" altLang="en-US" sz="1600" dirty="0">
              <a:solidFill>
                <a:schemeClr val="tx1">
                  <a:lumMod val="75000"/>
                  <a:lumOff val="25000"/>
                </a:schemeClr>
              </a:solidFill>
              <a:latin typeface="+mj-lt"/>
            </a:endParaRPr>
          </a:p>
          <a:p>
            <a:pPr defTabSz="1219170" eaLnBrk="0" fontAlgn="base" hangingPunct="0">
              <a:lnSpc>
                <a:spcPct val="100000"/>
              </a:lnSpc>
              <a:spcBef>
                <a:spcPct val="0"/>
              </a:spcBef>
              <a:spcAft>
                <a:spcPct val="0"/>
              </a:spcAft>
            </a:pPr>
            <a:endParaRPr lang="en-US" altLang="en-US" sz="2400" dirty="0">
              <a:latin typeface="+mj-lt"/>
            </a:endParaRPr>
          </a:p>
        </p:txBody>
      </p:sp>
      <p:sp>
        <p:nvSpPr>
          <p:cNvPr id="9" name="Rectangle 8">
            <a:extLst>
              <a:ext uri="{FF2B5EF4-FFF2-40B4-BE49-F238E27FC236}">
                <a16:creationId xmlns:a16="http://schemas.microsoft.com/office/drawing/2014/main" id="{7F59DCF0-C200-4EAE-B75A-465915B07166}"/>
              </a:ext>
            </a:extLst>
          </p:cNvPr>
          <p:cNvSpPr/>
          <p:nvPr/>
        </p:nvSpPr>
        <p:spPr>
          <a:xfrm>
            <a:off x="302151" y="5738179"/>
            <a:ext cx="6096000" cy="461665"/>
          </a:xfrm>
          <a:prstGeom prst="rect">
            <a:avLst/>
          </a:prstGeom>
        </p:spPr>
        <p:txBody>
          <a:bodyPr>
            <a:spAutoFit/>
          </a:bodyPr>
          <a:lstStyle/>
          <a:p>
            <a:r>
              <a:rPr lang="en-US" sz="1200" dirty="0">
                <a:hlinkClick r:id="rId7"/>
              </a:rPr>
              <a:t>https://swagger.io/docs/specification/data-models/oneof-anyof-allof-not/</a:t>
            </a:r>
            <a:endParaRPr lang="en-US" sz="1200" dirty="0"/>
          </a:p>
          <a:p>
            <a:r>
              <a:rPr lang="en-US" sz="1200" dirty="0">
                <a:hlinkClick r:id="rId8"/>
              </a:rPr>
              <a:t>https://swagger.io/docs/specification/data-models/inheritance-and-polymorphism/</a:t>
            </a:r>
            <a:endParaRPr lang="en-US" sz="1200" dirty="0"/>
          </a:p>
        </p:txBody>
      </p:sp>
    </p:spTree>
    <p:extLst>
      <p:ext uri="{BB962C8B-B14F-4D97-AF65-F5344CB8AC3E}">
        <p14:creationId xmlns:p14="http://schemas.microsoft.com/office/powerpoint/2010/main" val="613691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A1E92-97C5-438D-B6CF-E36BD0389D01}"/>
              </a:ext>
            </a:extLst>
          </p:cNvPr>
          <p:cNvSpPr>
            <a:spLocks noGrp="1"/>
          </p:cNvSpPr>
          <p:nvPr>
            <p:ph type="title"/>
          </p:nvPr>
        </p:nvSpPr>
        <p:spPr/>
        <p:txBody>
          <a:bodyPr/>
          <a:lstStyle/>
          <a:p>
            <a:r>
              <a:rPr lang="en-US" dirty="0"/>
              <a:t>Media types</a:t>
            </a:r>
          </a:p>
        </p:txBody>
      </p:sp>
      <p:sp>
        <p:nvSpPr>
          <p:cNvPr id="3" name="Content Placeholder 2">
            <a:extLst>
              <a:ext uri="{FF2B5EF4-FFF2-40B4-BE49-F238E27FC236}">
                <a16:creationId xmlns:a16="http://schemas.microsoft.com/office/drawing/2014/main" id="{7BD2B4D2-06DD-405C-A445-34C747532A39}"/>
              </a:ext>
            </a:extLst>
          </p:cNvPr>
          <p:cNvSpPr>
            <a:spLocks noGrp="1"/>
          </p:cNvSpPr>
          <p:nvPr>
            <p:ph idx="1"/>
          </p:nvPr>
        </p:nvSpPr>
        <p:spPr>
          <a:xfrm>
            <a:off x="720000" y="1824000"/>
            <a:ext cx="6419552" cy="4320000"/>
          </a:xfrm>
        </p:spPr>
        <p:txBody>
          <a:bodyPr/>
          <a:lstStyle/>
          <a:p>
            <a:r>
              <a:rPr lang="en-US" dirty="0"/>
              <a:t>Media type declarations go within the content object</a:t>
            </a:r>
          </a:p>
          <a:p>
            <a:r>
              <a:rPr lang="en-US" dirty="0"/>
              <a:t>They have a schema and can have several examples</a:t>
            </a:r>
          </a:p>
          <a:p>
            <a:r>
              <a:rPr lang="en-US" dirty="0"/>
              <a:t>Vendor-specific types are indicated by </a:t>
            </a:r>
            <a:r>
              <a:rPr lang="en-US" dirty="0">
                <a:latin typeface="Consolas" panose="020B0609020204030204" pitchFamily="49" charset="0"/>
              </a:rPr>
              <a:t>.</a:t>
            </a:r>
            <a:r>
              <a:rPr lang="en-US" dirty="0" err="1">
                <a:latin typeface="Consolas" panose="020B0609020204030204" pitchFamily="49" charset="0"/>
              </a:rPr>
              <a:t>vnd</a:t>
            </a:r>
            <a:endParaRPr lang="en-US" dirty="0">
              <a:latin typeface="Consolas" panose="020B0609020204030204" pitchFamily="49" charset="0"/>
            </a:endParaRPr>
          </a:p>
          <a:p>
            <a:r>
              <a:rPr lang="en-US" dirty="0"/>
              <a:t>Wildcards can be used (for example, </a:t>
            </a:r>
            <a:r>
              <a:rPr lang="en-US" dirty="0">
                <a:latin typeface="Consolas" panose="020B0609020204030204" pitchFamily="49" charset="0"/>
              </a:rPr>
              <a:t>image/*</a:t>
            </a:r>
            <a:r>
              <a:rPr lang="en-US" dirty="0"/>
              <a:t>)</a:t>
            </a:r>
          </a:p>
          <a:p>
            <a:endParaRPr lang="en-US" dirty="0"/>
          </a:p>
        </p:txBody>
      </p:sp>
      <p:sp>
        <p:nvSpPr>
          <p:cNvPr id="7" name="Text Placeholder 5">
            <a:extLst>
              <a:ext uri="{FF2B5EF4-FFF2-40B4-BE49-F238E27FC236}">
                <a16:creationId xmlns:a16="http://schemas.microsoft.com/office/drawing/2014/main" id="{4696904B-8837-4998-819E-3E83E2EF28CE}"/>
              </a:ext>
            </a:extLst>
          </p:cNvPr>
          <p:cNvSpPr>
            <a:spLocks noGrp="1"/>
          </p:cNvSpPr>
          <p:nvPr>
            <p:ph type="body" sz="quarter" idx="13"/>
          </p:nvPr>
        </p:nvSpPr>
        <p:spPr/>
        <p:txBody>
          <a:bodyPr/>
          <a:lstStyle/>
          <a:p>
            <a:r>
              <a:rPr lang="en-US" sz="1200" dirty="0">
                <a:hlinkClick r:id="rId2"/>
              </a:rPr>
              <a:t>https://github.com/OAI/OpenAPI-Specification/blob/master/versions/3.0.2.md</a:t>
            </a:r>
            <a:endParaRPr lang="en-US" sz="1200" dirty="0"/>
          </a:p>
        </p:txBody>
      </p:sp>
      <p:pic>
        <p:nvPicPr>
          <p:cNvPr id="6" name="Picture 5">
            <a:extLst>
              <a:ext uri="{FF2B5EF4-FFF2-40B4-BE49-F238E27FC236}">
                <a16:creationId xmlns:a16="http://schemas.microsoft.com/office/drawing/2014/main" id="{2B8965C4-CB5B-454B-AED0-89B0B7A05F42}"/>
              </a:ext>
            </a:extLst>
          </p:cNvPr>
          <p:cNvPicPr>
            <a:picLocks noChangeAspect="1"/>
          </p:cNvPicPr>
          <p:nvPr/>
        </p:nvPicPr>
        <p:blipFill>
          <a:blip r:embed="rId3"/>
          <a:stretch>
            <a:fillRect/>
          </a:stretch>
        </p:blipFill>
        <p:spPr>
          <a:xfrm>
            <a:off x="7139553" y="1823316"/>
            <a:ext cx="4008895" cy="3287099"/>
          </a:xfrm>
          <a:prstGeom prst="rect">
            <a:avLst/>
          </a:prstGeom>
        </p:spPr>
      </p:pic>
    </p:spTree>
    <p:extLst>
      <p:ext uri="{BB962C8B-B14F-4D97-AF65-F5344CB8AC3E}">
        <p14:creationId xmlns:p14="http://schemas.microsoft.com/office/powerpoint/2010/main" val="583789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6B7D941E-CB96-4408-8BAE-ABB5F1402D87}"/>
              </a:ext>
            </a:extLst>
          </p:cNvPr>
          <p:cNvPicPr>
            <a:picLocks noGrp="1" noChangeAspect="1"/>
          </p:cNvPicPr>
          <p:nvPr>
            <p:ph type="pic" sz="quarter" idx="13"/>
          </p:nvPr>
        </p:nvPicPr>
        <p:blipFill rotWithShape="1">
          <a:blip r:embed="rId2"/>
          <a:srcRect l="762" r="762"/>
          <a:stretch/>
        </p:blipFill>
        <p:spPr>
          <a:prstGeom prst="rect">
            <a:avLst/>
          </a:prstGeom>
        </p:spPr>
      </p:pic>
      <p:sp>
        <p:nvSpPr>
          <p:cNvPr id="2" name="Title 1">
            <a:extLst>
              <a:ext uri="{FF2B5EF4-FFF2-40B4-BE49-F238E27FC236}">
                <a16:creationId xmlns:a16="http://schemas.microsoft.com/office/drawing/2014/main" id="{BE9F4A2C-7DBE-4F86-BDD9-C738E8953800}"/>
              </a:ext>
            </a:extLst>
          </p:cNvPr>
          <p:cNvSpPr>
            <a:spLocks noGrp="1"/>
          </p:cNvSpPr>
          <p:nvPr>
            <p:ph type="title"/>
          </p:nvPr>
        </p:nvSpPr>
        <p:spPr>
          <a:xfrm>
            <a:off x="315912" y="442676"/>
            <a:ext cx="4752000" cy="890272"/>
          </a:xfrm>
        </p:spPr>
        <p:txBody>
          <a:bodyPr>
            <a:normAutofit/>
          </a:bodyPr>
          <a:lstStyle/>
          <a:p>
            <a:r>
              <a:rPr lang="en-US" dirty="0"/>
              <a:t>Request body</a:t>
            </a:r>
          </a:p>
        </p:txBody>
      </p:sp>
      <p:sp>
        <p:nvSpPr>
          <p:cNvPr id="7" name="Text Placeholder 5">
            <a:extLst>
              <a:ext uri="{FF2B5EF4-FFF2-40B4-BE49-F238E27FC236}">
                <a16:creationId xmlns:a16="http://schemas.microsoft.com/office/drawing/2014/main" id="{3FE596A1-7329-400C-96AA-133B7D622A2F}"/>
              </a:ext>
            </a:extLst>
          </p:cNvPr>
          <p:cNvSpPr>
            <a:spLocks noGrp="1"/>
          </p:cNvSpPr>
          <p:nvPr>
            <p:ph type="body" sz="quarter" idx="14"/>
          </p:nvPr>
        </p:nvSpPr>
        <p:spPr>
          <a:xfrm>
            <a:off x="505884" y="6044679"/>
            <a:ext cx="4751916" cy="460403"/>
          </a:xfrm>
        </p:spPr>
        <p:txBody>
          <a:bodyPr>
            <a:normAutofit/>
          </a:bodyPr>
          <a:lstStyle/>
          <a:p>
            <a:pPr marL="0" indent="0">
              <a:buNone/>
            </a:pPr>
            <a:r>
              <a:rPr lang="en-US" sz="1200" dirty="0">
                <a:hlinkClick r:id="rId3"/>
              </a:rPr>
              <a:t>https://swagger.io/docs/specification/describing-request-body/</a:t>
            </a:r>
            <a:endParaRPr lang="en-US" sz="1200" dirty="0"/>
          </a:p>
        </p:txBody>
      </p:sp>
      <p:sp>
        <p:nvSpPr>
          <p:cNvPr id="3" name="Content Placeholder 2">
            <a:extLst>
              <a:ext uri="{FF2B5EF4-FFF2-40B4-BE49-F238E27FC236}">
                <a16:creationId xmlns:a16="http://schemas.microsoft.com/office/drawing/2014/main" id="{650B6A5E-8C85-441D-BE0F-FB9636D2CEC9}"/>
              </a:ext>
            </a:extLst>
          </p:cNvPr>
          <p:cNvSpPr>
            <a:spLocks noGrp="1"/>
          </p:cNvSpPr>
          <p:nvPr>
            <p:ph idx="4294967295"/>
          </p:nvPr>
        </p:nvSpPr>
        <p:spPr>
          <a:xfrm>
            <a:off x="315912" y="1529020"/>
            <a:ext cx="5360988" cy="4319587"/>
          </a:xfrm>
        </p:spPr>
        <p:txBody>
          <a:bodyPr>
            <a:normAutofit/>
          </a:bodyPr>
          <a:lstStyle/>
          <a:p>
            <a:r>
              <a:rPr lang="en-US" sz="2000" dirty="0"/>
              <a:t>POST, PUT, PATCH can have request bodies</a:t>
            </a:r>
          </a:p>
          <a:p>
            <a:r>
              <a:rPr lang="en-US" sz="2000" dirty="0"/>
              <a:t>Optional by default, but can set to </a:t>
            </a:r>
            <a:r>
              <a:rPr lang="en-US" sz="2000" dirty="0">
                <a:latin typeface="Consolas" panose="020B0609020204030204" pitchFamily="49" charset="0"/>
              </a:rPr>
              <a:t>required: true</a:t>
            </a:r>
          </a:p>
          <a:p>
            <a:r>
              <a:rPr lang="en-US" sz="2000" dirty="0"/>
              <a:t>Admits summary, description, and examples</a:t>
            </a:r>
          </a:p>
          <a:p>
            <a:r>
              <a:rPr lang="en-US" sz="2000" dirty="0"/>
              <a:t>Can link to reusable bodies ($ref)</a:t>
            </a:r>
          </a:p>
          <a:p>
            <a:endParaRPr lang="en-US" sz="2000" dirty="0">
              <a:latin typeface="+mj-lt"/>
            </a:endParaRPr>
          </a:p>
          <a:p>
            <a:r>
              <a:rPr lang="en-US" sz="2000" dirty="0">
                <a:latin typeface="+mj-lt"/>
              </a:rPr>
              <a:t>File uploads can be specified via media type + </a:t>
            </a:r>
            <a:r>
              <a:rPr lang="en-US" sz="2000" dirty="0">
                <a:latin typeface="Consolas" panose="020B0609020204030204" pitchFamily="49" charset="0"/>
              </a:rPr>
              <a:t>format: binary </a:t>
            </a:r>
            <a:r>
              <a:rPr lang="en-US" sz="2000" dirty="0">
                <a:latin typeface="+mj-lt"/>
              </a:rPr>
              <a:t>or</a:t>
            </a:r>
            <a:r>
              <a:rPr lang="en-US" sz="2000" dirty="0">
                <a:latin typeface="Consolas" panose="020B0609020204030204" pitchFamily="49" charset="0"/>
              </a:rPr>
              <a:t> format: base64</a:t>
            </a:r>
          </a:p>
          <a:p>
            <a:r>
              <a:rPr lang="en-US" sz="2000" dirty="0">
                <a:latin typeface="Consolas" panose="020B0609020204030204" pitchFamily="49" charset="0"/>
              </a:rPr>
              <a:t>multipart/form-data </a:t>
            </a:r>
            <a:r>
              <a:rPr lang="en-US" sz="2000" dirty="0">
                <a:latin typeface="+mj-lt"/>
              </a:rPr>
              <a:t>allows to send files alongside other data</a:t>
            </a:r>
          </a:p>
        </p:txBody>
      </p:sp>
    </p:spTree>
    <p:extLst>
      <p:ext uri="{BB962C8B-B14F-4D97-AF65-F5344CB8AC3E}">
        <p14:creationId xmlns:p14="http://schemas.microsoft.com/office/powerpoint/2010/main" val="1889793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D98FAC1-09E7-4292-92D4-CF0B9C16C6DC}"/>
              </a:ext>
            </a:extLst>
          </p:cNvPr>
          <p:cNvSpPr>
            <a:spLocks noGrp="1"/>
          </p:cNvSpPr>
          <p:nvPr>
            <p:ph type="title"/>
          </p:nvPr>
        </p:nvSpPr>
        <p:spPr/>
        <p:txBody>
          <a:bodyPr>
            <a:normAutofit/>
          </a:bodyPr>
          <a:lstStyle/>
          <a:p>
            <a:r>
              <a:rPr lang="en-US" dirty="0"/>
              <a:t>Form data</a:t>
            </a:r>
          </a:p>
        </p:txBody>
      </p:sp>
      <p:sp>
        <p:nvSpPr>
          <p:cNvPr id="6" name="Text Placeholder 5">
            <a:extLst>
              <a:ext uri="{FF2B5EF4-FFF2-40B4-BE49-F238E27FC236}">
                <a16:creationId xmlns:a16="http://schemas.microsoft.com/office/drawing/2014/main" id="{9CFDAFBB-CE3C-4514-B0A9-D0B23A320938}"/>
              </a:ext>
            </a:extLst>
          </p:cNvPr>
          <p:cNvSpPr>
            <a:spLocks noGrp="1"/>
          </p:cNvSpPr>
          <p:nvPr>
            <p:ph type="body" sz="quarter" idx="14"/>
          </p:nvPr>
        </p:nvSpPr>
        <p:spPr>
          <a:xfrm>
            <a:off x="467751" y="2314559"/>
            <a:ext cx="6910509" cy="4398433"/>
          </a:xfrm>
        </p:spPr>
        <p:txBody>
          <a:bodyPr/>
          <a:lstStyle/>
          <a:p>
            <a:pPr lvl="1"/>
            <a:r>
              <a:rPr lang="en-US" dirty="0">
                <a:latin typeface="Consolas" panose="020B0609020204030204" pitchFamily="49" charset="0"/>
              </a:rPr>
              <a:t>application/x-www-form-</a:t>
            </a:r>
            <a:r>
              <a:rPr lang="en-US" dirty="0" err="1">
                <a:latin typeface="Consolas" panose="020B0609020204030204" pitchFamily="49" charset="0"/>
              </a:rPr>
              <a:t>urlencoded</a:t>
            </a:r>
            <a:r>
              <a:rPr lang="en-US" dirty="0">
                <a:latin typeface="Consolas" panose="020B0609020204030204" pitchFamily="49" charset="0"/>
              </a:rPr>
              <a:t> </a:t>
            </a:r>
          </a:p>
          <a:p>
            <a:pPr lvl="2"/>
            <a:r>
              <a:rPr lang="en-US" dirty="0">
                <a:latin typeface="+mj-lt"/>
              </a:rPr>
              <a:t>ASCII key=value pairs</a:t>
            </a:r>
          </a:p>
          <a:p>
            <a:pPr lvl="1"/>
            <a:r>
              <a:rPr lang="en-US" dirty="0">
                <a:latin typeface="Consolas" panose="020B0609020204030204" pitchFamily="49" charset="0"/>
              </a:rPr>
              <a:t>multipart/form-data</a:t>
            </a:r>
          </a:p>
          <a:p>
            <a:pPr lvl="2"/>
            <a:r>
              <a:rPr lang="en-US" dirty="0">
                <a:latin typeface="+mj-lt"/>
              </a:rPr>
              <a:t>Multiple media types (image, text, etc.)</a:t>
            </a:r>
          </a:p>
          <a:p>
            <a:endParaRPr lang="en-US" dirty="0">
              <a:latin typeface="+mj-lt"/>
            </a:endParaRPr>
          </a:p>
        </p:txBody>
      </p:sp>
      <p:pic>
        <p:nvPicPr>
          <p:cNvPr id="9" name="Picture 8">
            <a:extLst>
              <a:ext uri="{FF2B5EF4-FFF2-40B4-BE49-F238E27FC236}">
                <a16:creationId xmlns:a16="http://schemas.microsoft.com/office/drawing/2014/main" id="{E00CBC60-EEED-4B82-96C4-4F055B9A80EE}"/>
              </a:ext>
            </a:extLst>
          </p:cNvPr>
          <p:cNvPicPr>
            <a:picLocks noChangeAspect="1"/>
          </p:cNvPicPr>
          <p:nvPr/>
        </p:nvPicPr>
        <p:blipFill>
          <a:blip r:embed="rId3"/>
          <a:stretch>
            <a:fillRect/>
          </a:stretch>
        </p:blipFill>
        <p:spPr>
          <a:xfrm>
            <a:off x="7115303" y="570772"/>
            <a:ext cx="5376201" cy="1187765"/>
          </a:xfrm>
          <a:prstGeom prst="rect">
            <a:avLst/>
          </a:prstGeom>
        </p:spPr>
      </p:pic>
      <p:pic>
        <p:nvPicPr>
          <p:cNvPr id="10" name="Picture 9">
            <a:extLst>
              <a:ext uri="{FF2B5EF4-FFF2-40B4-BE49-F238E27FC236}">
                <a16:creationId xmlns:a16="http://schemas.microsoft.com/office/drawing/2014/main" id="{EA2D2CD0-FF14-495E-9440-91B100E5E7E9}"/>
              </a:ext>
            </a:extLst>
          </p:cNvPr>
          <p:cNvPicPr>
            <a:picLocks noChangeAspect="1"/>
          </p:cNvPicPr>
          <p:nvPr/>
        </p:nvPicPr>
        <p:blipFill>
          <a:blip r:embed="rId4"/>
          <a:stretch>
            <a:fillRect/>
          </a:stretch>
        </p:blipFill>
        <p:spPr>
          <a:xfrm>
            <a:off x="7115304" y="2014818"/>
            <a:ext cx="5376201" cy="4317431"/>
          </a:xfrm>
          <a:prstGeom prst="rect">
            <a:avLst/>
          </a:prstGeom>
        </p:spPr>
      </p:pic>
    </p:spTree>
    <p:extLst>
      <p:ext uri="{BB962C8B-B14F-4D97-AF65-F5344CB8AC3E}">
        <p14:creationId xmlns:p14="http://schemas.microsoft.com/office/powerpoint/2010/main" val="1904926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DD55F5F0-8D06-4FFB-8E43-A7C45FAD528C}"/>
              </a:ext>
            </a:extLst>
          </p:cNvPr>
          <p:cNvPicPr>
            <a:picLocks noGrp="1" noChangeAspect="1"/>
          </p:cNvPicPr>
          <p:nvPr>
            <p:ph type="pic" sz="quarter" idx="13"/>
          </p:nvPr>
        </p:nvPicPr>
        <p:blipFill rotWithShape="1">
          <a:blip r:embed="rId2"/>
          <a:srcRect t="8815" b="8815"/>
          <a:stretch/>
        </p:blipFill>
        <p:spPr>
          <a:prstGeom prst="rect">
            <a:avLst/>
          </a:prstGeom>
        </p:spPr>
      </p:pic>
      <p:sp>
        <p:nvSpPr>
          <p:cNvPr id="2" name="Title 1">
            <a:extLst>
              <a:ext uri="{FF2B5EF4-FFF2-40B4-BE49-F238E27FC236}">
                <a16:creationId xmlns:a16="http://schemas.microsoft.com/office/drawing/2014/main" id="{52C50ADB-950C-410D-8FFB-6B54086D219C}"/>
              </a:ext>
            </a:extLst>
          </p:cNvPr>
          <p:cNvSpPr>
            <a:spLocks noGrp="1"/>
          </p:cNvSpPr>
          <p:nvPr>
            <p:ph type="title"/>
          </p:nvPr>
        </p:nvSpPr>
        <p:spPr>
          <a:xfrm>
            <a:off x="513666" y="415530"/>
            <a:ext cx="4752000" cy="890272"/>
          </a:xfrm>
        </p:spPr>
        <p:txBody>
          <a:bodyPr>
            <a:normAutofit/>
          </a:bodyPr>
          <a:lstStyle/>
          <a:p>
            <a:r>
              <a:rPr lang="en-US" dirty="0"/>
              <a:t>Responses</a:t>
            </a:r>
          </a:p>
        </p:txBody>
      </p:sp>
      <p:sp>
        <p:nvSpPr>
          <p:cNvPr id="7" name="Text Placeholder 5">
            <a:extLst>
              <a:ext uri="{FF2B5EF4-FFF2-40B4-BE49-F238E27FC236}">
                <a16:creationId xmlns:a16="http://schemas.microsoft.com/office/drawing/2014/main" id="{55172AD0-DF23-4BA3-967C-BDD664294D97}"/>
              </a:ext>
            </a:extLst>
          </p:cNvPr>
          <p:cNvSpPr>
            <a:spLocks noGrp="1"/>
          </p:cNvSpPr>
          <p:nvPr>
            <p:ph type="body" sz="quarter" idx="14"/>
          </p:nvPr>
        </p:nvSpPr>
        <p:spPr>
          <a:xfrm>
            <a:off x="636053" y="6182837"/>
            <a:ext cx="5163965" cy="345548"/>
          </a:xfrm>
        </p:spPr>
        <p:txBody>
          <a:bodyPr>
            <a:normAutofit/>
          </a:bodyPr>
          <a:lstStyle/>
          <a:p>
            <a:pPr marL="0" indent="0">
              <a:buNone/>
            </a:pPr>
            <a:r>
              <a:rPr lang="en-US" sz="1400" dirty="0">
                <a:hlinkClick r:id="rId3"/>
              </a:rPr>
              <a:t>https://swagger.io/docs/specification/describing-responses/</a:t>
            </a:r>
            <a:endParaRPr lang="en-US" sz="1400" dirty="0"/>
          </a:p>
        </p:txBody>
      </p:sp>
      <p:sp>
        <p:nvSpPr>
          <p:cNvPr id="3" name="Content Placeholder 2">
            <a:extLst>
              <a:ext uri="{FF2B5EF4-FFF2-40B4-BE49-F238E27FC236}">
                <a16:creationId xmlns:a16="http://schemas.microsoft.com/office/drawing/2014/main" id="{BCF7E6DA-2CA9-42DE-B62C-DB5D9C0B4568}"/>
              </a:ext>
            </a:extLst>
          </p:cNvPr>
          <p:cNvSpPr>
            <a:spLocks noGrp="1"/>
          </p:cNvSpPr>
          <p:nvPr>
            <p:ph idx="4294967295"/>
          </p:nvPr>
        </p:nvSpPr>
        <p:spPr>
          <a:xfrm>
            <a:off x="430924" y="1498600"/>
            <a:ext cx="5164138" cy="4321175"/>
          </a:xfrm>
        </p:spPr>
        <p:txBody>
          <a:bodyPr>
            <a:normAutofit/>
          </a:bodyPr>
          <a:lstStyle/>
          <a:p>
            <a:r>
              <a:rPr lang="en-US" sz="2000" dirty="0"/>
              <a:t>Each operation must have at least one response</a:t>
            </a:r>
          </a:p>
          <a:p>
            <a:r>
              <a:rPr lang="en-US" sz="2000" dirty="0"/>
              <a:t>Responses are defined by HTTP status codes</a:t>
            </a:r>
          </a:p>
          <a:p>
            <a:r>
              <a:rPr lang="en-US" sz="2000" dirty="0"/>
              <a:t>Response data is defined as primitives or objects</a:t>
            </a:r>
          </a:p>
          <a:p>
            <a:r>
              <a:rPr lang="en-US" sz="2000" dirty="0">
                <a:latin typeface="Consolas" panose="020B0609020204030204" pitchFamily="49" charset="0"/>
              </a:rPr>
              <a:t>default: </a:t>
            </a:r>
            <a:r>
              <a:rPr lang="en-US" sz="2000" dirty="0"/>
              <a:t>can be used to describe HTTP codes that are not covered individually for an operation (for instance, all undescribed error codes)</a:t>
            </a:r>
          </a:p>
          <a:p>
            <a:r>
              <a:rPr lang="en-US" sz="2000" dirty="0"/>
              <a:t>Responses can be reused by defining them under </a:t>
            </a:r>
            <a:r>
              <a:rPr lang="en-US" sz="2000" dirty="0">
                <a:latin typeface="Consolas" panose="020B0609020204030204" pitchFamily="49" charset="0"/>
              </a:rPr>
              <a:t>components</a:t>
            </a:r>
          </a:p>
        </p:txBody>
      </p:sp>
    </p:spTree>
    <p:extLst>
      <p:ext uri="{BB962C8B-B14F-4D97-AF65-F5344CB8AC3E}">
        <p14:creationId xmlns:p14="http://schemas.microsoft.com/office/powerpoint/2010/main" val="19697909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OpenAPI 3.0 links">
            <a:extLst>
              <a:ext uri="{FF2B5EF4-FFF2-40B4-BE49-F238E27FC236}">
                <a16:creationId xmlns:a16="http://schemas.microsoft.com/office/drawing/2014/main" id="{DB74F345-09AA-4B27-9472-0490A00C9595}"/>
              </a:ext>
            </a:extLst>
          </p:cNvPr>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781" b="781"/>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4D67469-5233-427A-B5A7-3898036A3A2E}"/>
              </a:ext>
            </a:extLst>
          </p:cNvPr>
          <p:cNvSpPr>
            <a:spLocks noGrp="1"/>
          </p:cNvSpPr>
          <p:nvPr>
            <p:ph type="title"/>
          </p:nvPr>
        </p:nvSpPr>
        <p:spPr>
          <a:xfrm>
            <a:off x="603736" y="448820"/>
            <a:ext cx="4752000" cy="890272"/>
          </a:xfrm>
        </p:spPr>
        <p:txBody>
          <a:bodyPr>
            <a:normAutofit/>
          </a:bodyPr>
          <a:lstStyle/>
          <a:p>
            <a:r>
              <a:rPr lang="en-US" dirty="0"/>
              <a:t>Links</a:t>
            </a:r>
          </a:p>
        </p:txBody>
      </p:sp>
      <p:sp>
        <p:nvSpPr>
          <p:cNvPr id="7" name="Text Placeholder 5">
            <a:extLst>
              <a:ext uri="{FF2B5EF4-FFF2-40B4-BE49-F238E27FC236}">
                <a16:creationId xmlns:a16="http://schemas.microsoft.com/office/drawing/2014/main" id="{37A6354E-EE62-4175-AB5E-5621A3452199}"/>
              </a:ext>
            </a:extLst>
          </p:cNvPr>
          <p:cNvSpPr>
            <a:spLocks noGrp="1"/>
          </p:cNvSpPr>
          <p:nvPr>
            <p:ph type="body" sz="quarter" idx="14"/>
          </p:nvPr>
        </p:nvSpPr>
        <p:spPr>
          <a:xfrm>
            <a:off x="603736" y="1512102"/>
            <a:ext cx="5079151" cy="4654163"/>
          </a:xfrm>
        </p:spPr>
        <p:txBody>
          <a:bodyPr>
            <a:normAutofit/>
          </a:bodyPr>
          <a:lstStyle/>
          <a:p>
            <a:r>
              <a:rPr lang="en-US" sz="1800" dirty="0"/>
              <a:t>Provide next actions in responses</a:t>
            </a:r>
          </a:p>
          <a:p>
            <a:r>
              <a:rPr lang="en-US" sz="1800" dirty="0"/>
              <a:t>Enable self-documented APIs</a:t>
            </a:r>
          </a:p>
          <a:p>
            <a:r>
              <a:rPr lang="en-US" sz="1800" dirty="0"/>
              <a:t>Added at responses: level</a:t>
            </a:r>
          </a:p>
          <a:p>
            <a:pPr lvl="1"/>
            <a:r>
              <a:rPr lang="en-US" sz="1800" dirty="0" err="1">
                <a:latin typeface="Consolas" panose="020B0609020204030204" pitchFamily="49" charset="0"/>
              </a:rPr>
              <a:t>operationId</a:t>
            </a:r>
            <a:r>
              <a:rPr lang="en-US" sz="1800" dirty="0"/>
              <a:t>: ID of the path element</a:t>
            </a:r>
          </a:p>
          <a:p>
            <a:pPr lvl="1"/>
            <a:r>
              <a:rPr lang="en-US" sz="1800" dirty="0" err="1">
                <a:latin typeface="Consolas" panose="020B0609020204030204" pitchFamily="49" charset="0"/>
              </a:rPr>
              <a:t>operationRef</a:t>
            </a:r>
            <a:r>
              <a:rPr lang="en-US" sz="1800" dirty="0"/>
              <a:t>: when ID is not available</a:t>
            </a:r>
          </a:p>
          <a:p>
            <a:pPr lvl="1"/>
            <a:r>
              <a:rPr lang="en-US" sz="1800" dirty="0">
                <a:latin typeface="Consolas" panose="020B0609020204030204" pitchFamily="49" charset="0"/>
              </a:rPr>
              <a:t>parameters / </a:t>
            </a:r>
            <a:r>
              <a:rPr lang="en-US" sz="1800" dirty="0" err="1">
                <a:latin typeface="Consolas" panose="020B0609020204030204" pitchFamily="49" charset="0"/>
              </a:rPr>
              <a:t>requestBody</a:t>
            </a:r>
            <a:r>
              <a:rPr lang="en-US" sz="1800" dirty="0"/>
              <a:t>: what parameters or request body are relayed to the target operation</a:t>
            </a:r>
          </a:p>
          <a:p>
            <a:r>
              <a:rPr lang="en-US" sz="1800" dirty="0"/>
              <a:t>Strings containing embedded runtime expressions or hardcoded values can be used as well:</a:t>
            </a:r>
          </a:p>
          <a:p>
            <a:pPr marL="0" indent="0">
              <a:buNone/>
            </a:pPr>
            <a:br>
              <a:rPr lang="en-US" sz="1800" dirty="0"/>
            </a:br>
            <a:r>
              <a:rPr lang="en-US" sz="1800" dirty="0"/>
              <a:t>	</a:t>
            </a:r>
            <a:r>
              <a:rPr lang="en-US" sz="1800" dirty="0">
                <a:latin typeface="Consolas" panose="020B0609020204030204" pitchFamily="49" charset="0"/>
              </a:rPr>
              <a:t>ID_{$</a:t>
            </a:r>
            <a:r>
              <a:rPr lang="en-US" sz="1800" dirty="0" err="1">
                <a:latin typeface="Consolas" panose="020B0609020204030204" pitchFamily="49" charset="0"/>
              </a:rPr>
              <a:t>response.body</a:t>
            </a:r>
            <a:r>
              <a:rPr lang="en-US" sz="1800" dirty="0">
                <a:latin typeface="Consolas" panose="020B0609020204030204" pitchFamily="49" charset="0"/>
              </a:rPr>
              <a:t>#/id}</a:t>
            </a:r>
          </a:p>
          <a:p>
            <a:pPr marL="0" indent="0">
              <a:buNone/>
            </a:pPr>
            <a:r>
              <a:rPr lang="en-US" sz="1800" dirty="0">
                <a:latin typeface="Consolas" panose="020B0609020204030204" pitchFamily="49" charset="0"/>
              </a:rPr>
              <a:t>	</a:t>
            </a:r>
            <a:r>
              <a:rPr lang="en-US" sz="1800" dirty="0" err="1">
                <a:latin typeface="Consolas" panose="020B0609020204030204" pitchFamily="49" charset="0"/>
              </a:rPr>
              <a:t>start_date</a:t>
            </a:r>
            <a:r>
              <a:rPr lang="en-US" sz="1800" dirty="0">
                <a:latin typeface="Consolas" panose="020B0609020204030204" pitchFamily="49" charset="0"/>
              </a:rPr>
              <a:t>: ‘’</a:t>
            </a:r>
          </a:p>
          <a:p>
            <a:pPr marL="0" indent="0">
              <a:buNone/>
            </a:pPr>
            <a:endParaRPr lang="en-US" sz="1800" dirty="0"/>
          </a:p>
        </p:txBody>
      </p:sp>
      <p:sp>
        <p:nvSpPr>
          <p:cNvPr id="9" name="Rectangle 8">
            <a:extLst>
              <a:ext uri="{FF2B5EF4-FFF2-40B4-BE49-F238E27FC236}">
                <a16:creationId xmlns:a16="http://schemas.microsoft.com/office/drawing/2014/main" id="{551967D4-B600-4BA8-8B05-53D4A3BF4FB9}"/>
              </a:ext>
            </a:extLst>
          </p:cNvPr>
          <p:cNvSpPr/>
          <p:nvPr/>
        </p:nvSpPr>
        <p:spPr>
          <a:xfrm>
            <a:off x="603736" y="6027766"/>
            <a:ext cx="2908040" cy="276999"/>
          </a:xfrm>
          <a:prstGeom prst="rect">
            <a:avLst/>
          </a:prstGeom>
        </p:spPr>
        <p:txBody>
          <a:bodyPr wrap="none">
            <a:spAutoFit/>
          </a:bodyPr>
          <a:lstStyle/>
          <a:p>
            <a:r>
              <a:rPr lang="en-US" sz="1200" dirty="0">
                <a:hlinkClick r:id="rId4"/>
              </a:rPr>
              <a:t>https://swagger.io/docs/specification/links/</a:t>
            </a:r>
            <a:endParaRPr lang="en-US" sz="1333" dirty="0"/>
          </a:p>
        </p:txBody>
      </p:sp>
    </p:spTree>
    <p:extLst>
      <p:ext uri="{BB962C8B-B14F-4D97-AF65-F5344CB8AC3E}">
        <p14:creationId xmlns:p14="http://schemas.microsoft.com/office/powerpoint/2010/main" val="1700594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3D95D34A-4CDC-4D0E-8897-391B40CB3E7F}"/>
              </a:ext>
            </a:extLst>
          </p:cNvPr>
          <p:cNvPicPr>
            <a:picLocks noGrp="1" noChangeAspect="1"/>
          </p:cNvPicPr>
          <p:nvPr>
            <p:ph type="pic" sz="quarter" idx="13"/>
          </p:nvPr>
        </p:nvPicPr>
        <p:blipFill rotWithShape="1">
          <a:blip r:embed="rId3"/>
          <a:srcRect t="7432" b="7432"/>
          <a:stretch/>
        </p:blipFill>
        <p:spPr>
          <a:prstGeom prst="rect">
            <a:avLst/>
          </a:prstGeom>
        </p:spPr>
      </p:pic>
      <p:sp>
        <p:nvSpPr>
          <p:cNvPr id="2" name="Title 1">
            <a:extLst>
              <a:ext uri="{FF2B5EF4-FFF2-40B4-BE49-F238E27FC236}">
                <a16:creationId xmlns:a16="http://schemas.microsoft.com/office/drawing/2014/main" id="{4496E890-3714-4A51-9C36-51AF61370353}"/>
              </a:ext>
            </a:extLst>
          </p:cNvPr>
          <p:cNvSpPr>
            <a:spLocks noGrp="1"/>
          </p:cNvSpPr>
          <p:nvPr>
            <p:ph type="title"/>
          </p:nvPr>
        </p:nvSpPr>
        <p:spPr>
          <a:xfrm>
            <a:off x="486437" y="361126"/>
            <a:ext cx="4752000" cy="890272"/>
          </a:xfrm>
        </p:spPr>
        <p:txBody>
          <a:bodyPr>
            <a:normAutofit/>
          </a:bodyPr>
          <a:lstStyle/>
          <a:p>
            <a:r>
              <a:rPr lang="en-US" dirty="0"/>
              <a:t>Callbacks</a:t>
            </a:r>
          </a:p>
        </p:txBody>
      </p:sp>
      <p:sp>
        <p:nvSpPr>
          <p:cNvPr id="3" name="Content Placeholder 2">
            <a:extLst>
              <a:ext uri="{FF2B5EF4-FFF2-40B4-BE49-F238E27FC236}">
                <a16:creationId xmlns:a16="http://schemas.microsoft.com/office/drawing/2014/main" id="{50E32BAE-160A-4AD3-A2FC-17F2D343DFCB}"/>
              </a:ext>
            </a:extLst>
          </p:cNvPr>
          <p:cNvSpPr>
            <a:spLocks noGrp="1"/>
          </p:cNvSpPr>
          <p:nvPr>
            <p:ph type="body" sz="quarter" idx="14"/>
          </p:nvPr>
        </p:nvSpPr>
        <p:spPr>
          <a:xfrm>
            <a:off x="636394" y="1472115"/>
            <a:ext cx="4751916" cy="4398433"/>
          </a:xfrm>
        </p:spPr>
        <p:txBody>
          <a:bodyPr>
            <a:normAutofit/>
          </a:bodyPr>
          <a:lstStyle/>
          <a:p>
            <a:r>
              <a:rPr lang="en-US" sz="2400" dirty="0"/>
              <a:t>Used for webhooks and subscription mechanisms</a:t>
            </a:r>
          </a:p>
          <a:p>
            <a:r>
              <a:rPr lang="en-US" sz="2400" dirty="0"/>
              <a:t>Multiple callbacks can be defined</a:t>
            </a:r>
          </a:p>
          <a:p>
            <a:endParaRPr lang="en-US" sz="2400" dirty="0"/>
          </a:p>
          <a:p>
            <a:endParaRPr lang="en-US" sz="2400" dirty="0"/>
          </a:p>
        </p:txBody>
      </p:sp>
      <p:sp>
        <p:nvSpPr>
          <p:cNvPr id="13" name="Rectangle 12">
            <a:extLst>
              <a:ext uri="{FF2B5EF4-FFF2-40B4-BE49-F238E27FC236}">
                <a16:creationId xmlns:a16="http://schemas.microsoft.com/office/drawing/2014/main" id="{4653D9FA-F506-4AFE-B5C8-6A757A126F52}"/>
              </a:ext>
            </a:extLst>
          </p:cNvPr>
          <p:cNvSpPr/>
          <p:nvPr/>
        </p:nvSpPr>
        <p:spPr>
          <a:xfrm>
            <a:off x="644092" y="6027766"/>
            <a:ext cx="3182923" cy="276999"/>
          </a:xfrm>
          <a:prstGeom prst="rect">
            <a:avLst/>
          </a:prstGeom>
        </p:spPr>
        <p:txBody>
          <a:bodyPr wrap="none">
            <a:spAutoFit/>
          </a:bodyPr>
          <a:lstStyle/>
          <a:p>
            <a:r>
              <a:rPr lang="en-US" sz="1200" dirty="0">
                <a:hlinkClick r:id="rId4"/>
              </a:rPr>
              <a:t>https://swagger.io/docs/specification/callbacks/</a:t>
            </a:r>
            <a:endParaRPr lang="en-US" sz="1200" dirty="0"/>
          </a:p>
        </p:txBody>
      </p:sp>
      <p:pic>
        <p:nvPicPr>
          <p:cNvPr id="15" name="Picture 14">
            <a:extLst>
              <a:ext uri="{FF2B5EF4-FFF2-40B4-BE49-F238E27FC236}">
                <a16:creationId xmlns:a16="http://schemas.microsoft.com/office/drawing/2014/main" id="{81622C62-9BEE-40A6-8C9A-F440F03F7004}"/>
              </a:ext>
            </a:extLst>
          </p:cNvPr>
          <p:cNvPicPr>
            <a:picLocks noChangeAspect="1"/>
          </p:cNvPicPr>
          <p:nvPr/>
        </p:nvPicPr>
        <p:blipFill>
          <a:blip r:embed="rId5"/>
          <a:stretch>
            <a:fillRect/>
          </a:stretch>
        </p:blipFill>
        <p:spPr>
          <a:xfrm>
            <a:off x="636394" y="3079109"/>
            <a:ext cx="4952081" cy="3459803"/>
          </a:xfrm>
          <a:prstGeom prst="rect">
            <a:avLst/>
          </a:prstGeom>
        </p:spPr>
      </p:pic>
    </p:spTree>
    <p:extLst>
      <p:ext uri="{BB962C8B-B14F-4D97-AF65-F5344CB8AC3E}">
        <p14:creationId xmlns:p14="http://schemas.microsoft.com/office/powerpoint/2010/main" val="27734076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6FFB3-5880-4689-B9F5-E01A52DBC862}"/>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Examples</a:t>
            </a:r>
          </a:p>
        </p:txBody>
      </p:sp>
      <p:sp>
        <p:nvSpPr>
          <p:cNvPr id="3" name="Content Placeholder 2">
            <a:extLst>
              <a:ext uri="{FF2B5EF4-FFF2-40B4-BE49-F238E27FC236}">
                <a16:creationId xmlns:a16="http://schemas.microsoft.com/office/drawing/2014/main" id="{6E46B7A6-79E6-4EBD-A7A4-D1105577D35B}"/>
              </a:ext>
            </a:extLst>
          </p:cNvPr>
          <p:cNvSpPr>
            <a:spLocks noGrp="1"/>
          </p:cNvSpPr>
          <p:nvPr>
            <p:ph type="body" sz="quarter" idx="14"/>
          </p:nvPr>
        </p:nvSpPr>
        <p:spPr>
          <a:xfrm>
            <a:off x="4965431" y="2438400"/>
            <a:ext cx="6586489" cy="3785419"/>
          </a:xfrm>
        </p:spPr>
        <p:txBody>
          <a:bodyPr vert="horz" lIns="91440" tIns="45720" rIns="91440" bIns="45720" rtlCol="0">
            <a:normAutofit/>
          </a:bodyPr>
          <a:lstStyle/>
          <a:p>
            <a:r>
              <a:rPr lang="en-US" sz="2000" dirty="0"/>
              <a:t>Part of the reference documentation</a:t>
            </a:r>
          </a:p>
          <a:p>
            <a:r>
              <a:rPr lang="en-US" sz="2000" dirty="0"/>
              <a:t>Can be added to parameters, properties, and objects</a:t>
            </a:r>
          </a:p>
          <a:p>
            <a:r>
              <a:rPr lang="en-US" sz="2000" dirty="0"/>
              <a:t>They can be used to simulate the API behavior</a:t>
            </a:r>
          </a:p>
          <a:p>
            <a:r>
              <a:rPr lang="en-US" sz="2000" dirty="0"/>
              <a:t>NOT the same as default values</a:t>
            </a:r>
          </a:p>
        </p:txBody>
      </p:sp>
      <p:pic>
        <p:nvPicPr>
          <p:cNvPr id="13" name="Picture Placeholder 12">
            <a:extLst>
              <a:ext uri="{FF2B5EF4-FFF2-40B4-BE49-F238E27FC236}">
                <a16:creationId xmlns:a16="http://schemas.microsoft.com/office/drawing/2014/main" id="{D1C40468-6D59-4F84-BE1C-B7BFD54E74FA}"/>
              </a:ext>
            </a:extLst>
          </p:cNvPr>
          <p:cNvPicPr>
            <a:picLocks noGrp="1" noChangeAspect="1"/>
          </p:cNvPicPr>
          <p:nvPr>
            <p:ph type="pic" sz="quarter" idx="13"/>
          </p:nvPr>
        </p:nvPicPr>
        <p:blipFill rotWithShape="1">
          <a:blip r:embed="rId2"/>
          <a:srcRect l="12813" r="39196"/>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A970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3853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2BDD8-D766-A547-930F-02C23C4BA0BF}"/>
              </a:ext>
            </a:extLst>
          </p:cNvPr>
          <p:cNvSpPr>
            <a:spLocks noGrp="1"/>
          </p:cNvSpPr>
          <p:nvPr>
            <p:ph type="title"/>
          </p:nvPr>
        </p:nvSpPr>
        <p:spPr/>
        <p:txBody>
          <a:bodyPr/>
          <a:lstStyle/>
          <a:p>
            <a:r>
              <a:rPr lang="en-ES" dirty="0"/>
              <a:t>REST is king (for now)</a:t>
            </a:r>
          </a:p>
        </p:txBody>
      </p:sp>
      <p:pic>
        <p:nvPicPr>
          <p:cNvPr id="4" name="Content Placeholder 3">
            <a:extLst>
              <a:ext uri="{FF2B5EF4-FFF2-40B4-BE49-F238E27FC236}">
                <a16:creationId xmlns:a16="http://schemas.microsoft.com/office/drawing/2014/main" id="{B810D2D9-F2AB-9D42-B04E-8D49013584EB}"/>
              </a:ext>
            </a:extLst>
          </p:cNvPr>
          <p:cNvPicPr>
            <a:picLocks noGrp="1" noChangeAspect="1"/>
          </p:cNvPicPr>
          <p:nvPr>
            <p:ph idx="1"/>
          </p:nvPr>
        </p:nvPicPr>
        <p:blipFill>
          <a:blip r:embed="rId3"/>
          <a:stretch>
            <a:fillRect/>
          </a:stretch>
        </p:blipFill>
        <p:spPr>
          <a:xfrm>
            <a:off x="3082698" y="1825625"/>
            <a:ext cx="6026603" cy="4351338"/>
          </a:xfrm>
          <a:prstGeom prst="rect">
            <a:avLst/>
          </a:prstGeom>
        </p:spPr>
      </p:pic>
      <p:sp>
        <p:nvSpPr>
          <p:cNvPr id="5" name="Text Placeholder 5">
            <a:extLst>
              <a:ext uri="{FF2B5EF4-FFF2-40B4-BE49-F238E27FC236}">
                <a16:creationId xmlns:a16="http://schemas.microsoft.com/office/drawing/2014/main" id="{934C9F58-8BB5-E945-BE8E-5D5D5121394C}"/>
              </a:ext>
            </a:extLst>
          </p:cNvPr>
          <p:cNvSpPr txBox="1">
            <a:spLocks/>
          </p:cNvSpPr>
          <p:nvPr/>
        </p:nvSpPr>
        <p:spPr>
          <a:xfrm>
            <a:off x="334448" y="6378575"/>
            <a:ext cx="8064000" cy="114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 dirty="0">
                <a:hlinkClick r:id="rId4"/>
              </a:rPr>
              <a:t>https://smartbear.com/SmartBearBrand/media/pdf/SmartBear_State_of_API_2019.pdf</a:t>
            </a:r>
            <a:r>
              <a:rPr lang="en-US" sz="900" dirty="0"/>
              <a:t> </a:t>
            </a:r>
          </a:p>
          <a:p>
            <a:endParaRPr lang="en-US" sz="800" dirty="0"/>
          </a:p>
        </p:txBody>
      </p:sp>
    </p:spTree>
    <p:extLst>
      <p:ext uri="{BB962C8B-B14F-4D97-AF65-F5344CB8AC3E}">
        <p14:creationId xmlns:p14="http://schemas.microsoft.com/office/powerpoint/2010/main" val="30880558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41930A0-B86B-4E58-940A-2C6432441BD6}"/>
              </a:ext>
            </a:extLst>
          </p:cNvPr>
          <p:cNvSpPr>
            <a:spLocks noGrp="1"/>
          </p:cNvSpPr>
          <p:nvPr>
            <p:ph type="title"/>
          </p:nvPr>
        </p:nvSpPr>
        <p:spPr>
          <a:xfrm>
            <a:off x="480848" y="239001"/>
            <a:ext cx="10515600" cy="1325563"/>
          </a:xfrm>
        </p:spPr>
        <p:txBody>
          <a:bodyPr/>
          <a:lstStyle/>
          <a:p>
            <a:r>
              <a:rPr lang="en-US" dirty="0"/>
              <a:t>Runtime expressions</a:t>
            </a:r>
          </a:p>
        </p:txBody>
      </p:sp>
      <p:graphicFrame>
        <p:nvGraphicFramePr>
          <p:cNvPr id="10" name="Content Placeholder 9">
            <a:extLst>
              <a:ext uri="{FF2B5EF4-FFF2-40B4-BE49-F238E27FC236}">
                <a16:creationId xmlns:a16="http://schemas.microsoft.com/office/drawing/2014/main" id="{4763DB7C-F98F-4D1A-A363-183A8BE24A75}"/>
              </a:ext>
            </a:extLst>
          </p:cNvPr>
          <p:cNvGraphicFramePr>
            <a:graphicFrameLocks noGrp="1"/>
          </p:cNvGraphicFramePr>
          <p:nvPr>
            <p:ph idx="1"/>
          </p:nvPr>
        </p:nvGraphicFramePr>
        <p:xfrm>
          <a:off x="720000" y="1453847"/>
          <a:ext cx="10752000" cy="4962483"/>
        </p:xfrm>
        <a:graphic>
          <a:graphicData uri="http://schemas.openxmlformats.org/drawingml/2006/table">
            <a:tbl>
              <a:tblPr/>
              <a:tblGrid>
                <a:gridCol w="2679629">
                  <a:extLst>
                    <a:ext uri="{9D8B030D-6E8A-4147-A177-3AD203B41FA5}">
                      <a16:colId xmlns:a16="http://schemas.microsoft.com/office/drawing/2014/main" val="2287209637"/>
                    </a:ext>
                  </a:extLst>
                </a:gridCol>
                <a:gridCol w="8072371">
                  <a:extLst>
                    <a:ext uri="{9D8B030D-6E8A-4147-A177-3AD203B41FA5}">
                      <a16:colId xmlns:a16="http://schemas.microsoft.com/office/drawing/2014/main" val="4116319860"/>
                    </a:ext>
                  </a:extLst>
                </a:gridCol>
              </a:tblGrid>
              <a:tr h="273715">
                <a:tc>
                  <a:txBody>
                    <a:bodyPr/>
                    <a:lstStyle/>
                    <a:p>
                      <a:pPr algn="l" fontAlgn="base"/>
                      <a:r>
                        <a:rPr lang="en-US" sz="1200">
                          <a:effectLst/>
                        </a:rPr>
                        <a:t>Expression</a:t>
                      </a:r>
                    </a:p>
                  </a:txBody>
                  <a:tcPr marL="45417" marR="45417" marT="45417" marB="45417" anchor="ctr">
                    <a:lnL w="9525" cap="flat" cmpd="sng" algn="ctr">
                      <a:solidFill>
                        <a:srgbClr val="F7F8F8"/>
                      </a:solidFill>
                      <a:prstDash val="solid"/>
                      <a:round/>
                      <a:headEnd type="none" w="med" len="med"/>
                      <a:tailEnd type="none" w="med" len="med"/>
                    </a:lnL>
                    <a:lnR w="9525" cap="flat" cmpd="sng" algn="ctr">
                      <a:solidFill>
                        <a:srgbClr val="F7F8F8"/>
                      </a:solidFill>
                      <a:prstDash val="solid"/>
                      <a:round/>
                      <a:headEnd type="none" w="med" len="med"/>
                      <a:tailEnd type="none" w="med" len="med"/>
                    </a:lnR>
                    <a:lnT w="9525" cap="flat" cmpd="sng" algn="ctr">
                      <a:solidFill>
                        <a:srgbClr val="70AB4F"/>
                      </a:solidFill>
                      <a:prstDash val="solid"/>
                      <a:round/>
                      <a:headEnd type="none" w="med" len="med"/>
                      <a:tailEnd type="none" w="med" len="med"/>
                    </a:lnT>
                    <a:lnB w="9525" cap="flat" cmpd="sng" algn="ctr">
                      <a:solidFill>
                        <a:srgbClr val="900C50"/>
                      </a:solidFill>
                      <a:prstDash val="solid"/>
                      <a:round/>
                      <a:headEnd type="none" w="med" len="med"/>
                      <a:tailEnd type="none" w="med" len="med"/>
                    </a:lnB>
                    <a:solidFill>
                      <a:srgbClr val="EAEBEC"/>
                    </a:solidFill>
                  </a:tcPr>
                </a:tc>
                <a:tc>
                  <a:txBody>
                    <a:bodyPr/>
                    <a:lstStyle/>
                    <a:p>
                      <a:pPr algn="l" fontAlgn="base"/>
                      <a:r>
                        <a:rPr lang="en-US" sz="1200">
                          <a:effectLst/>
                        </a:rPr>
                        <a:t>Description</a:t>
                      </a:r>
                    </a:p>
                  </a:txBody>
                  <a:tcPr marL="45417" marR="45417" marT="45417" marB="45417" anchor="ctr">
                    <a:lnL w="9525" cap="flat" cmpd="sng" algn="ctr">
                      <a:solidFill>
                        <a:srgbClr val="F7F8F8"/>
                      </a:solidFill>
                      <a:prstDash val="solid"/>
                      <a:round/>
                      <a:headEnd type="none" w="med" len="med"/>
                      <a:tailEnd type="none" w="med" len="med"/>
                    </a:lnL>
                    <a:lnR w="9525" cap="flat" cmpd="sng" algn="ctr">
                      <a:solidFill>
                        <a:srgbClr val="10D74F"/>
                      </a:solidFill>
                      <a:prstDash val="solid"/>
                      <a:round/>
                      <a:headEnd type="none" w="med" len="med"/>
                      <a:tailEnd type="none" w="med" len="med"/>
                    </a:lnR>
                    <a:lnT w="9525" cap="flat" cmpd="sng" algn="ctr">
                      <a:solidFill>
                        <a:srgbClr val="50AE4F"/>
                      </a:solidFill>
                      <a:prstDash val="solid"/>
                      <a:round/>
                      <a:headEnd type="none" w="med" len="med"/>
                      <a:tailEnd type="none" w="med" len="med"/>
                    </a:lnT>
                    <a:lnB w="9525" cap="flat" cmpd="sng" algn="ctr">
                      <a:solidFill>
                        <a:srgbClr val="B00D50"/>
                      </a:solidFill>
                      <a:prstDash val="solid"/>
                      <a:round/>
                      <a:headEnd type="none" w="med" len="med"/>
                      <a:tailEnd type="none" w="med" len="med"/>
                    </a:lnB>
                    <a:solidFill>
                      <a:srgbClr val="EAEBEC"/>
                    </a:solidFill>
                  </a:tcPr>
                </a:tc>
                <a:extLst>
                  <a:ext uri="{0D108BD9-81ED-4DB2-BD59-A6C34878D82A}">
                    <a16:rowId xmlns:a16="http://schemas.microsoft.com/office/drawing/2014/main" val="3253273722"/>
                  </a:ext>
                </a:extLst>
              </a:tr>
              <a:tr h="273715">
                <a:tc>
                  <a:txBody>
                    <a:bodyPr/>
                    <a:lstStyle/>
                    <a:p>
                      <a:pPr fontAlgn="base"/>
                      <a:r>
                        <a:rPr lang="en-US" sz="1200">
                          <a:effectLst/>
                        </a:rPr>
                        <a:t>$url</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900C50"/>
                      </a:solidFill>
                      <a:prstDash val="solid"/>
                      <a:round/>
                      <a:headEnd type="none" w="med" len="med"/>
                      <a:tailEnd type="none" w="med" len="med"/>
                    </a:lnT>
                    <a:lnB w="9525" cap="flat" cmpd="sng" algn="ctr">
                      <a:solidFill>
                        <a:srgbClr val="502E50"/>
                      </a:solidFill>
                      <a:prstDash val="solid"/>
                      <a:round/>
                      <a:headEnd type="none" w="med" len="med"/>
                      <a:tailEnd type="none" w="med" len="med"/>
                    </a:lnB>
                    <a:solidFill>
                      <a:srgbClr val="FFFFFF"/>
                    </a:solidFill>
                  </a:tcPr>
                </a:tc>
                <a:tc>
                  <a:txBody>
                    <a:bodyPr/>
                    <a:lstStyle/>
                    <a:p>
                      <a:pPr fontAlgn="base"/>
                      <a:r>
                        <a:rPr lang="en-US" sz="1200">
                          <a:effectLst/>
                        </a:rPr>
                        <a:t>The full request URL, including the query string.</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300D50"/>
                      </a:solidFill>
                      <a:prstDash val="solid"/>
                      <a:round/>
                      <a:headEnd type="none" w="med" len="med"/>
                      <a:tailEnd type="none" w="med" len="med"/>
                    </a:lnR>
                    <a:lnT w="9525" cap="flat" cmpd="sng" algn="ctr">
                      <a:solidFill>
                        <a:srgbClr val="B00D50"/>
                      </a:solidFill>
                      <a:prstDash val="solid"/>
                      <a:round/>
                      <a:headEnd type="none" w="med" len="med"/>
                      <a:tailEnd type="none" w="med" len="med"/>
                    </a:lnT>
                    <a:lnB w="9525" cap="flat" cmpd="sng" algn="ctr">
                      <a:solidFill>
                        <a:srgbClr val="B02F50"/>
                      </a:solidFill>
                      <a:prstDash val="solid"/>
                      <a:round/>
                      <a:headEnd type="none" w="med" len="med"/>
                      <a:tailEnd type="none" w="med" len="med"/>
                    </a:lnB>
                    <a:solidFill>
                      <a:srgbClr val="FFFFFF"/>
                    </a:solidFill>
                  </a:tcPr>
                </a:tc>
                <a:extLst>
                  <a:ext uri="{0D108BD9-81ED-4DB2-BD59-A6C34878D82A}">
                    <a16:rowId xmlns:a16="http://schemas.microsoft.com/office/drawing/2014/main" val="199600613"/>
                  </a:ext>
                </a:extLst>
              </a:tr>
              <a:tr h="273715">
                <a:tc>
                  <a:txBody>
                    <a:bodyPr/>
                    <a:lstStyle/>
                    <a:p>
                      <a:pPr fontAlgn="base"/>
                      <a:r>
                        <a:rPr lang="en-US" sz="1200">
                          <a:effectLst/>
                        </a:rPr>
                        <a:t>$method</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502E50"/>
                      </a:solidFill>
                      <a:prstDash val="solid"/>
                      <a:round/>
                      <a:headEnd type="none" w="med" len="med"/>
                      <a:tailEnd type="none" w="med" len="med"/>
                    </a:lnT>
                    <a:lnB w="9525" cap="flat" cmpd="sng" algn="ctr">
                      <a:solidFill>
                        <a:srgbClr val="705050"/>
                      </a:solidFill>
                      <a:prstDash val="solid"/>
                      <a:round/>
                      <a:headEnd type="none" w="med" len="med"/>
                      <a:tailEnd type="none" w="med" len="med"/>
                    </a:lnB>
                    <a:solidFill>
                      <a:srgbClr val="FFFFFF"/>
                    </a:solidFill>
                  </a:tcPr>
                </a:tc>
                <a:tc>
                  <a:txBody>
                    <a:bodyPr/>
                    <a:lstStyle/>
                    <a:p>
                      <a:pPr fontAlgn="base"/>
                      <a:r>
                        <a:rPr lang="en-US" sz="1200">
                          <a:effectLst/>
                        </a:rPr>
                        <a:t>Request HTTP method, such as GET or POST.</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703550"/>
                      </a:solidFill>
                      <a:prstDash val="solid"/>
                      <a:round/>
                      <a:headEnd type="none" w="med" len="med"/>
                      <a:tailEnd type="none" w="med" len="med"/>
                    </a:lnR>
                    <a:lnT w="9525" cap="flat" cmpd="sng" algn="ctr">
                      <a:solidFill>
                        <a:srgbClr val="B02F50"/>
                      </a:solidFill>
                      <a:prstDash val="solid"/>
                      <a:round/>
                      <a:headEnd type="none" w="med" len="med"/>
                      <a:tailEnd type="none" w="med" len="med"/>
                    </a:lnT>
                    <a:lnB w="9525" cap="flat" cmpd="sng" algn="ctr">
                      <a:solidFill>
                        <a:srgbClr val="705E50"/>
                      </a:solidFill>
                      <a:prstDash val="solid"/>
                      <a:round/>
                      <a:headEnd type="none" w="med" len="med"/>
                      <a:tailEnd type="none" w="med" len="med"/>
                    </a:lnB>
                    <a:solidFill>
                      <a:srgbClr val="FFFFFF"/>
                    </a:solidFill>
                  </a:tcPr>
                </a:tc>
                <a:extLst>
                  <a:ext uri="{0D108BD9-81ED-4DB2-BD59-A6C34878D82A}">
                    <a16:rowId xmlns:a16="http://schemas.microsoft.com/office/drawing/2014/main" val="1069322641"/>
                  </a:ext>
                </a:extLst>
              </a:tr>
              <a:tr h="618973">
                <a:tc>
                  <a:txBody>
                    <a:bodyPr/>
                    <a:lstStyle/>
                    <a:p>
                      <a:pPr fontAlgn="base"/>
                      <a:r>
                        <a:rPr lang="en-US" sz="1200">
                          <a:effectLst/>
                        </a:rPr>
                        <a:t>$request.query.</a:t>
                      </a:r>
                      <a:r>
                        <a:rPr lang="en-US" sz="1200" i="1">
                          <a:effectLst/>
                        </a:rPr>
                        <a:t>param_name</a:t>
                      </a:r>
                      <a:endParaRPr lang="en-US" sz="1200">
                        <a:effectLst/>
                      </a:endParaRP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705050"/>
                      </a:solidFill>
                      <a:prstDash val="solid"/>
                      <a:round/>
                      <a:headEnd type="none" w="med" len="med"/>
                      <a:tailEnd type="none" w="med" len="med"/>
                    </a:lnT>
                    <a:lnB w="9525" cap="flat" cmpd="sng" algn="ctr">
                      <a:solidFill>
                        <a:srgbClr val="50834F"/>
                      </a:solidFill>
                      <a:prstDash val="solid"/>
                      <a:round/>
                      <a:headEnd type="none" w="med" len="med"/>
                      <a:tailEnd type="none" w="med" len="med"/>
                    </a:lnB>
                    <a:solidFill>
                      <a:srgbClr val="FFFFFF"/>
                    </a:solidFill>
                  </a:tcPr>
                </a:tc>
                <a:tc>
                  <a:txBody>
                    <a:bodyPr/>
                    <a:lstStyle/>
                    <a:p>
                      <a:pPr fontAlgn="base"/>
                      <a:r>
                        <a:rPr lang="en-US" sz="1200" dirty="0">
                          <a:effectLst/>
                        </a:rPr>
                        <a:t>The value of the specified query parameter. The parameter must be defined in the operation’s parameters section, otherwise, it cannot be evaluated. Parameter names are case sensitive.</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306050"/>
                      </a:solidFill>
                      <a:prstDash val="solid"/>
                      <a:round/>
                      <a:headEnd type="none" w="med" len="med"/>
                      <a:tailEnd type="none" w="med" len="med"/>
                    </a:lnR>
                    <a:lnT w="9525" cap="flat" cmpd="sng" algn="ctr">
                      <a:solidFill>
                        <a:srgbClr val="705E50"/>
                      </a:solidFill>
                      <a:prstDash val="solid"/>
                      <a:round/>
                      <a:headEnd type="none" w="med" len="med"/>
                      <a:tailEnd type="none" w="med" len="med"/>
                    </a:lnT>
                    <a:lnB w="9525" cap="flat" cmpd="sng" algn="ctr">
                      <a:solidFill>
                        <a:srgbClr val="903931"/>
                      </a:solidFill>
                      <a:prstDash val="solid"/>
                      <a:round/>
                      <a:headEnd type="none" w="med" len="med"/>
                      <a:tailEnd type="none" w="med" len="med"/>
                    </a:lnB>
                    <a:solidFill>
                      <a:srgbClr val="FFFFFF"/>
                    </a:solidFill>
                  </a:tcPr>
                </a:tc>
                <a:extLst>
                  <a:ext uri="{0D108BD9-81ED-4DB2-BD59-A6C34878D82A}">
                    <a16:rowId xmlns:a16="http://schemas.microsoft.com/office/drawing/2014/main" val="1317931358"/>
                  </a:ext>
                </a:extLst>
              </a:tr>
              <a:tr h="618973">
                <a:tc>
                  <a:txBody>
                    <a:bodyPr/>
                    <a:lstStyle/>
                    <a:p>
                      <a:pPr fontAlgn="base"/>
                      <a:r>
                        <a:rPr lang="en-US" sz="1200" dirty="0">
                          <a:effectLst/>
                        </a:rPr>
                        <a:t>$</a:t>
                      </a:r>
                      <a:r>
                        <a:rPr lang="en-US" sz="1200" dirty="0" err="1">
                          <a:effectLst/>
                        </a:rPr>
                        <a:t>request.path.</a:t>
                      </a:r>
                      <a:r>
                        <a:rPr lang="en-US" sz="1200" i="1" dirty="0" err="1">
                          <a:effectLst/>
                        </a:rPr>
                        <a:t>param_name</a:t>
                      </a:r>
                      <a:endParaRPr lang="en-US" sz="1200" dirty="0">
                        <a:effectLst/>
                      </a:endParaRP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50834F"/>
                      </a:solidFill>
                      <a:prstDash val="solid"/>
                      <a:round/>
                      <a:headEnd type="none" w="med" len="med"/>
                      <a:tailEnd type="none" w="med" len="med"/>
                    </a:lnT>
                    <a:lnB w="9525" cap="flat" cmpd="sng" algn="ctr">
                      <a:solidFill>
                        <a:srgbClr val="F04831"/>
                      </a:solidFill>
                      <a:prstDash val="solid"/>
                      <a:round/>
                      <a:headEnd type="none" w="med" len="med"/>
                      <a:tailEnd type="none" w="med" len="med"/>
                    </a:lnB>
                    <a:solidFill>
                      <a:srgbClr val="FFFFFF"/>
                    </a:solidFill>
                  </a:tcPr>
                </a:tc>
                <a:tc>
                  <a:txBody>
                    <a:bodyPr/>
                    <a:lstStyle/>
                    <a:p>
                      <a:pPr fontAlgn="base"/>
                      <a:r>
                        <a:rPr lang="en-US" sz="1200" dirty="0">
                          <a:effectLst/>
                        </a:rPr>
                        <a:t>The value of the specified path parameter. The parameter must be defined in the operation’s parameters section, otherwise, it cannot be evaluated. Parameter names are case sensitive.</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303A31"/>
                      </a:solidFill>
                      <a:prstDash val="solid"/>
                      <a:round/>
                      <a:headEnd type="none" w="med" len="med"/>
                      <a:tailEnd type="none" w="med" len="med"/>
                    </a:lnR>
                    <a:lnT w="9525" cap="flat" cmpd="sng" algn="ctr">
                      <a:solidFill>
                        <a:srgbClr val="903931"/>
                      </a:solidFill>
                      <a:prstDash val="solid"/>
                      <a:round/>
                      <a:headEnd type="none" w="med" len="med"/>
                      <a:tailEnd type="none" w="med" len="med"/>
                    </a:lnT>
                    <a:lnB w="9525" cap="flat" cmpd="sng" algn="ctr">
                      <a:solidFill>
                        <a:srgbClr val="705031"/>
                      </a:solidFill>
                      <a:prstDash val="solid"/>
                      <a:round/>
                      <a:headEnd type="none" w="med" len="med"/>
                      <a:tailEnd type="none" w="med" len="med"/>
                    </a:lnB>
                    <a:solidFill>
                      <a:srgbClr val="FFFFFF"/>
                    </a:solidFill>
                  </a:tcPr>
                </a:tc>
                <a:extLst>
                  <a:ext uri="{0D108BD9-81ED-4DB2-BD59-A6C34878D82A}">
                    <a16:rowId xmlns:a16="http://schemas.microsoft.com/office/drawing/2014/main" val="1755945448"/>
                  </a:ext>
                </a:extLst>
              </a:tr>
              <a:tr h="618973">
                <a:tc>
                  <a:txBody>
                    <a:bodyPr/>
                    <a:lstStyle/>
                    <a:p>
                      <a:pPr fontAlgn="base"/>
                      <a:r>
                        <a:rPr lang="en-US" sz="1200" dirty="0">
                          <a:effectLst/>
                        </a:rPr>
                        <a:t>$</a:t>
                      </a:r>
                      <a:r>
                        <a:rPr lang="en-US" sz="1200" dirty="0" err="1">
                          <a:effectLst/>
                        </a:rPr>
                        <a:t>request.header.</a:t>
                      </a:r>
                      <a:r>
                        <a:rPr lang="en-US" sz="1200" i="1" dirty="0" err="1">
                          <a:effectLst/>
                        </a:rPr>
                        <a:t>header_name</a:t>
                      </a:r>
                      <a:endParaRPr lang="en-US" sz="1200" dirty="0">
                        <a:effectLst/>
                      </a:endParaRP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F04831"/>
                      </a:solidFill>
                      <a:prstDash val="solid"/>
                      <a:round/>
                      <a:headEnd type="none" w="med" len="med"/>
                      <a:tailEnd type="none" w="med" len="med"/>
                    </a:lnT>
                    <a:lnB w="9525" cap="flat" cmpd="sng" algn="ctr">
                      <a:solidFill>
                        <a:srgbClr val="B06631"/>
                      </a:solidFill>
                      <a:prstDash val="solid"/>
                      <a:round/>
                      <a:headEnd type="none" w="med" len="med"/>
                      <a:tailEnd type="none" w="med" len="med"/>
                    </a:lnB>
                    <a:solidFill>
                      <a:srgbClr val="FFFFFF"/>
                    </a:solidFill>
                  </a:tcPr>
                </a:tc>
                <a:tc>
                  <a:txBody>
                    <a:bodyPr/>
                    <a:lstStyle/>
                    <a:p>
                      <a:pPr fontAlgn="base"/>
                      <a:r>
                        <a:rPr lang="en-US" sz="1200" dirty="0">
                          <a:effectLst/>
                        </a:rPr>
                        <a:t>The value of the specified request header. This header must be defined in the operation’s parameters section, otherwise, it cannot be evaluated. Header names are case insensitive.</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F05031"/>
                      </a:solidFill>
                      <a:prstDash val="solid"/>
                      <a:round/>
                      <a:headEnd type="none" w="med" len="med"/>
                      <a:tailEnd type="none" w="med" len="med"/>
                    </a:lnR>
                    <a:lnT w="9525" cap="flat" cmpd="sng" algn="ctr">
                      <a:solidFill>
                        <a:srgbClr val="705031"/>
                      </a:solidFill>
                      <a:prstDash val="solid"/>
                      <a:round/>
                      <a:headEnd type="none" w="med" len="med"/>
                      <a:tailEnd type="none" w="med" len="med"/>
                    </a:lnT>
                    <a:lnB w="9525" cap="flat" cmpd="sng" algn="ctr">
                      <a:solidFill>
                        <a:srgbClr val="906B31"/>
                      </a:solidFill>
                      <a:prstDash val="solid"/>
                      <a:round/>
                      <a:headEnd type="none" w="med" len="med"/>
                      <a:tailEnd type="none" w="med" len="med"/>
                    </a:lnB>
                    <a:solidFill>
                      <a:srgbClr val="FFFFFF"/>
                    </a:solidFill>
                  </a:tcPr>
                </a:tc>
                <a:extLst>
                  <a:ext uri="{0D108BD9-81ED-4DB2-BD59-A6C34878D82A}">
                    <a16:rowId xmlns:a16="http://schemas.microsoft.com/office/drawing/2014/main" val="2291728328"/>
                  </a:ext>
                </a:extLst>
              </a:tr>
              <a:tr h="273715">
                <a:tc>
                  <a:txBody>
                    <a:bodyPr/>
                    <a:lstStyle/>
                    <a:p>
                      <a:pPr fontAlgn="base"/>
                      <a:r>
                        <a:rPr lang="en-US" sz="1200">
                          <a:effectLst/>
                        </a:rPr>
                        <a:t>$request.body</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B06631"/>
                      </a:solidFill>
                      <a:prstDash val="solid"/>
                      <a:round/>
                      <a:headEnd type="none" w="med" len="med"/>
                      <a:tailEnd type="none" w="med" len="med"/>
                    </a:lnT>
                    <a:lnB w="9525" cap="flat" cmpd="sng" algn="ctr">
                      <a:solidFill>
                        <a:srgbClr val="908231"/>
                      </a:solidFill>
                      <a:prstDash val="solid"/>
                      <a:round/>
                      <a:headEnd type="none" w="med" len="med"/>
                      <a:tailEnd type="none" w="med" len="med"/>
                    </a:lnB>
                    <a:solidFill>
                      <a:srgbClr val="FFFFFF"/>
                    </a:solidFill>
                  </a:tcPr>
                </a:tc>
                <a:tc>
                  <a:txBody>
                    <a:bodyPr/>
                    <a:lstStyle/>
                    <a:p>
                      <a:pPr fontAlgn="base"/>
                      <a:r>
                        <a:rPr lang="en-US" sz="1200">
                          <a:effectLst/>
                        </a:rPr>
                        <a:t>The entire request body.</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706D31"/>
                      </a:solidFill>
                      <a:prstDash val="solid"/>
                      <a:round/>
                      <a:headEnd type="none" w="med" len="med"/>
                      <a:tailEnd type="none" w="med" len="med"/>
                    </a:lnR>
                    <a:lnT w="9525" cap="flat" cmpd="sng" algn="ctr">
                      <a:solidFill>
                        <a:srgbClr val="906B31"/>
                      </a:solidFill>
                      <a:prstDash val="solid"/>
                      <a:round/>
                      <a:headEnd type="none" w="med" len="med"/>
                      <a:tailEnd type="none" w="med" len="med"/>
                    </a:lnT>
                    <a:lnB w="9525" cap="flat" cmpd="sng" algn="ctr">
                      <a:solidFill>
                        <a:srgbClr val="508A31"/>
                      </a:solidFill>
                      <a:prstDash val="solid"/>
                      <a:round/>
                      <a:headEnd type="none" w="med" len="med"/>
                      <a:tailEnd type="none" w="med" len="med"/>
                    </a:lnB>
                    <a:solidFill>
                      <a:srgbClr val="FFFFFF"/>
                    </a:solidFill>
                  </a:tcPr>
                </a:tc>
                <a:extLst>
                  <a:ext uri="{0D108BD9-81ED-4DB2-BD59-A6C34878D82A}">
                    <a16:rowId xmlns:a16="http://schemas.microsoft.com/office/drawing/2014/main" val="50906887"/>
                  </a:ext>
                </a:extLst>
              </a:tr>
              <a:tr h="305617">
                <a:tc>
                  <a:txBody>
                    <a:bodyPr/>
                    <a:lstStyle/>
                    <a:p>
                      <a:pPr fontAlgn="base"/>
                      <a:r>
                        <a:rPr lang="en-US" sz="1200">
                          <a:effectLst/>
                        </a:rPr>
                        <a:t>$request.body</a:t>
                      </a:r>
                      <a:r>
                        <a:rPr lang="en-US" sz="1200" i="1">
                          <a:effectLst/>
                        </a:rPr>
                        <a:t>#/foo/bar</a:t>
                      </a:r>
                      <a:endParaRPr lang="en-US" sz="1200">
                        <a:effectLst/>
                      </a:endParaRP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908231"/>
                      </a:solidFill>
                      <a:prstDash val="solid"/>
                      <a:round/>
                      <a:headEnd type="none" w="med" len="med"/>
                      <a:tailEnd type="none" w="med" len="med"/>
                    </a:lnT>
                    <a:lnB w="9525" cap="flat" cmpd="sng" algn="ctr">
                      <a:solidFill>
                        <a:srgbClr val="B09631"/>
                      </a:solidFill>
                      <a:prstDash val="solid"/>
                      <a:round/>
                      <a:headEnd type="none" w="med" len="med"/>
                      <a:tailEnd type="none" w="med" len="med"/>
                    </a:lnB>
                    <a:solidFill>
                      <a:srgbClr val="FFFFFF"/>
                    </a:solidFill>
                  </a:tcPr>
                </a:tc>
                <a:tc>
                  <a:txBody>
                    <a:bodyPr/>
                    <a:lstStyle/>
                    <a:p>
                      <a:pPr fontAlgn="base"/>
                      <a:r>
                        <a:rPr lang="en-US" sz="1200">
                          <a:effectLst/>
                        </a:rPr>
                        <a:t>A portion of the request body specified by a JSON Pointer.</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B08D31"/>
                      </a:solidFill>
                      <a:prstDash val="solid"/>
                      <a:round/>
                      <a:headEnd type="none" w="med" len="med"/>
                      <a:tailEnd type="none" w="med" len="med"/>
                    </a:lnR>
                    <a:lnT w="9525" cap="flat" cmpd="sng" algn="ctr">
                      <a:solidFill>
                        <a:srgbClr val="508A31"/>
                      </a:solidFill>
                      <a:prstDash val="solid"/>
                      <a:round/>
                      <a:headEnd type="none" w="med" len="med"/>
                      <a:tailEnd type="none" w="med" len="med"/>
                    </a:lnT>
                    <a:lnB w="9525" cap="flat" cmpd="sng" algn="ctr">
                      <a:solidFill>
                        <a:srgbClr val="709B31"/>
                      </a:solidFill>
                      <a:prstDash val="solid"/>
                      <a:round/>
                      <a:headEnd type="none" w="med" len="med"/>
                      <a:tailEnd type="none" w="med" len="med"/>
                    </a:lnB>
                    <a:solidFill>
                      <a:srgbClr val="FFFFFF"/>
                    </a:solidFill>
                  </a:tcPr>
                </a:tc>
                <a:extLst>
                  <a:ext uri="{0D108BD9-81ED-4DB2-BD59-A6C34878D82A}">
                    <a16:rowId xmlns:a16="http://schemas.microsoft.com/office/drawing/2014/main" val="3651300213"/>
                  </a:ext>
                </a:extLst>
              </a:tr>
              <a:tr h="305617">
                <a:tc>
                  <a:txBody>
                    <a:bodyPr/>
                    <a:lstStyle/>
                    <a:p>
                      <a:pPr fontAlgn="base"/>
                      <a:r>
                        <a:rPr lang="en-US" sz="1200">
                          <a:effectLst/>
                        </a:rPr>
                        <a:t>$statusCode</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B09631"/>
                      </a:solidFill>
                      <a:prstDash val="solid"/>
                      <a:round/>
                      <a:headEnd type="none" w="med" len="med"/>
                      <a:tailEnd type="none" w="med" len="med"/>
                    </a:lnT>
                    <a:lnB w="9525" cap="flat" cmpd="sng" algn="ctr">
                      <a:solidFill>
                        <a:srgbClr val="50B231"/>
                      </a:solidFill>
                      <a:prstDash val="solid"/>
                      <a:round/>
                      <a:headEnd type="none" w="med" len="med"/>
                      <a:tailEnd type="none" w="med" len="med"/>
                    </a:lnB>
                    <a:solidFill>
                      <a:srgbClr val="FFFFFF"/>
                    </a:solidFill>
                  </a:tcPr>
                </a:tc>
                <a:tc>
                  <a:txBody>
                    <a:bodyPr/>
                    <a:lstStyle/>
                    <a:p>
                      <a:pPr fontAlgn="base"/>
                      <a:r>
                        <a:rPr lang="en-US" sz="1200">
                          <a:effectLst/>
                        </a:rPr>
                        <a:t>HTTP status code of the response. For example, 200 or 404.</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509C31"/>
                      </a:solidFill>
                      <a:prstDash val="solid"/>
                      <a:round/>
                      <a:headEnd type="none" w="med" len="med"/>
                      <a:tailEnd type="none" w="med" len="med"/>
                    </a:lnR>
                    <a:lnT w="9525" cap="flat" cmpd="sng" algn="ctr">
                      <a:solidFill>
                        <a:srgbClr val="709B31"/>
                      </a:solidFill>
                      <a:prstDash val="solid"/>
                      <a:round/>
                      <a:headEnd type="none" w="med" len="med"/>
                      <a:tailEnd type="none" w="med" len="med"/>
                    </a:lnT>
                    <a:lnB w="9525" cap="flat" cmpd="sng" algn="ctr">
                      <a:solidFill>
                        <a:srgbClr val="B05D31"/>
                      </a:solidFill>
                      <a:prstDash val="solid"/>
                      <a:round/>
                      <a:headEnd type="none" w="med" len="med"/>
                      <a:tailEnd type="none" w="med" len="med"/>
                    </a:lnB>
                    <a:solidFill>
                      <a:srgbClr val="FFFFFF"/>
                    </a:solidFill>
                  </a:tcPr>
                </a:tc>
                <a:extLst>
                  <a:ext uri="{0D108BD9-81ED-4DB2-BD59-A6C34878D82A}">
                    <a16:rowId xmlns:a16="http://schemas.microsoft.com/office/drawing/2014/main" val="2553140416"/>
                  </a:ext>
                </a:extLst>
              </a:tr>
              <a:tr h="514521">
                <a:tc>
                  <a:txBody>
                    <a:bodyPr/>
                    <a:lstStyle/>
                    <a:p>
                      <a:pPr fontAlgn="base"/>
                      <a:r>
                        <a:rPr lang="en-US" sz="1200">
                          <a:effectLst/>
                        </a:rPr>
                        <a:t>$response.header.</a:t>
                      </a:r>
                      <a:r>
                        <a:rPr lang="en-US" sz="1200" i="1">
                          <a:effectLst/>
                        </a:rPr>
                        <a:t>header_name</a:t>
                      </a:r>
                      <a:endParaRPr lang="en-US" sz="1200">
                        <a:effectLst/>
                      </a:endParaRP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50B231"/>
                      </a:solidFill>
                      <a:prstDash val="solid"/>
                      <a:round/>
                      <a:headEnd type="none" w="med" len="med"/>
                      <a:tailEnd type="none" w="med" len="med"/>
                    </a:lnT>
                    <a:lnB w="9525" cap="flat" cmpd="sng" algn="ctr">
                      <a:solidFill>
                        <a:srgbClr val="509B31"/>
                      </a:solidFill>
                      <a:prstDash val="solid"/>
                      <a:round/>
                      <a:headEnd type="none" w="med" len="med"/>
                      <a:tailEnd type="none" w="med" len="med"/>
                    </a:lnB>
                    <a:solidFill>
                      <a:srgbClr val="FFFFFF"/>
                    </a:solidFill>
                  </a:tcPr>
                </a:tc>
                <a:tc>
                  <a:txBody>
                    <a:bodyPr/>
                    <a:lstStyle/>
                    <a:p>
                      <a:pPr fontAlgn="base"/>
                      <a:r>
                        <a:rPr lang="en-US" sz="1200">
                          <a:effectLst/>
                        </a:rPr>
                        <a:t>The complete value of the specified response header, as a string. Header names are case-insensitive. The header does not need to be defined in the response’s headers section.</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D05A31"/>
                      </a:solidFill>
                      <a:prstDash val="solid"/>
                      <a:round/>
                      <a:headEnd type="none" w="med" len="med"/>
                      <a:tailEnd type="none" w="med" len="med"/>
                    </a:lnR>
                    <a:lnT w="9525" cap="flat" cmpd="sng" algn="ctr">
                      <a:solidFill>
                        <a:srgbClr val="B05D31"/>
                      </a:solidFill>
                      <a:prstDash val="solid"/>
                      <a:round/>
                      <a:headEnd type="none" w="med" len="med"/>
                      <a:tailEnd type="none" w="med" len="med"/>
                    </a:lnT>
                    <a:lnB w="9525" cap="flat" cmpd="sng" algn="ctr">
                      <a:solidFill>
                        <a:srgbClr val="10A731"/>
                      </a:solidFill>
                      <a:prstDash val="solid"/>
                      <a:round/>
                      <a:headEnd type="none" w="med" len="med"/>
                      <a:tailEnd type="none" w="med" len="med"/>
                    </a:lnB>
                    <a:solidFill>
                      <a:srgbClr val="FFFFFF"/>
                    </a:solidFill>
                  </a:tcPr>
                </a:tc>
                <a:extLst>
                  <a:ext uri="{0D108BD9-81ED-4DB2-BD59-A6C34878D82A}">
                    <a16:rowId xmlns:a16="http://schemas.microsoft.com/office/drawing/2014/main" val="3953991314"/>
                  </a:ext>
                </a:extLst>
              </a:tr>
              <a:tr h="273715">
                <a:tc>
                  <a:txBody>
                    <a:bodyPr/>
                    <a:lstStyle/>
                    <a:p>
                      <a:pPr fontAlgn="base"/>
                      <a:r>
                        <a:rPr lang="en-US" sz="1200">
                          <a:effectLst/>
                        </a:rPr>
                        <a:t>$response.body</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509B31"/>
                      </a:solidFill>
                      <a:prstDash val="solid"/>
                      <a:round/>
                      <a:headEnd type="none" w="med" len="med"/>
                      <a:tailEnd type="none" w="med" len="med"/>
                    </a:lnT>
                    <a:lnB w="9525" cap="flat" cmpd="sng" algn="ctr">
                      <a:solidFill>
                        <a:srgbClr val="109531"/>
                      </a:solidFill>
                      <a:prstDash val="solid"/>
                      <a:round/>
                      <a:headEnd type="none" w="med" len="med"/>
                      <a:tailEnd type="none" w="med" len="med"/>
                    </a:lnB>
                    <a:solidFill>
                      <a:srgbClr val="FFFFFF"/>
                    </a:solidFill>
                  </a:tcPr>
                </a:tc>
                <a:tc>
                  <a:txBody>
                    <a:bodyPr/>
                    <a:lstStyle/>
                    <a:p>
                      <a:pPr fontAlgn="base"/>
                      <a:r>
                        <a:rPr lang="en-US" sz="1200">
                          <a:effectLst/>
                        </a:rPr>
                        <a:t>The entire response body.</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50AC31"/>
                      </a:solidFill>
                      <a:prstDash val="solid"/>
                      <a:round/>
                      <a:headEnd type="none" w="med" len="med"/>
                      <a:tailEnd type="none" w="med" len="med"/>
                    </a:lnR>
                    <a:lnT w="9525" cap="flat" cmpd="sng" algn="ctr">
                      <a:solidFill>
                        <a:srgbClr val="10A731"/>
                      </a:solidFill>
                      <a:prstDash val="solid"/>
                      <a:round/>
                      <a:headEnd type="none" w="med" len="med"/>
                      <a:tailEnd type="none" w="med" len="med"/>
                    </a:lnT>
                    <a:lnB w="9525" cap="flat" cmpd="sng" algn="ctr">
                      <a:solidFill>
                        <a:srgbClr val="F0A631"/>
                      </a:solidFill>
                      <a:prstDash val="solid"/>
                      <a:round/>
                      <a:headEnd type="none" w="med" len="med"/>
                      <a:tailEnd type="none" w="med" len="med"/>
                    </a:lnB>
                    <a:solidFill>
                      <a:srgbClr val="FFFFFF"/>
                    </a:solidFill>
                  </a:tcPr>
                </a:tc>
                <a:extLst>
                  <a:ext uri="{0D108BD9-81ED-4DB2-BD59-A6C34878D82A}">
                    <a16:rowId xmlns:a16="http://schemas.microsoft.com/office/drawing/2014/main" val="3455755882"/>
                  </a:ext>
                </a:extLst>
              </a:tr>
              <a:tr h="305617">
                <a:tc>
                  <a:txBody>
                    <a:bodyPr/>
                    <a:lstStyle/>
                    <a:p>
                      <a:pPr fontAlgn="base"/>
                      <a:r>
                        <a:rPr lang="en-US" sz="1200">
                          <a:effectLst/>
                        </a:rPr>
                        <a:t>$response.body</a:t>
                      </a:r>
                      <a:r>
                        <a:rPr lang="en-US" sz="1200" i="1">
                          <a:effectLst/>
                        </a:rPr>
                        <a:t>#/foo/bar</a:t>
                      </a:r>
                      <a:endParaRPr lang="en-US" sz="1200">
                        <a:effectLst/>
                      </a:endParaRP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109531"/>
                      </a:solidFill>
                      <a:prstDash val="solid"/>
                      <a:round/>
                      <a:headEnd type="none" w="med" len="med"/>
                      <a:tailEnd type="none" w="med" len="med"/>
                    </a:lnT>
                    <a:lnB w="9525" cap="flat" cmpd="sng" algn="ctr">
                      <a:solidFill>
                        <a:srgbClr val="70C530"/>
                      </a:solidFill>
                      <a:prstDash val="solid"/>
                      <a:round/>
                      <a:headEnd type="none" w="med" len="med"/>
                      <a:tailEnd type="none" w="med" len="med"/>
                    </a:lnB>
                    <a:solidFill>
                      <a:srgbClr val="FFFFFF"/>
                    </a:solidFill>
                  </a:tcPr>
                </a:tc>
                <a:tc>
                  <a:txBody>
                    <a:bodyPr/>
                    <a:lstStyle/>
                    <a:p>
                      <a:pPr fontAlgn="base"/>
                      <a:r>
                        <a:rPr lang="en-US" sz="1200">
                          <a:effectLst/>
                        </a:rPr>
                        <a:t>A portion of the request body specified by a JSON Pointer.</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10A731"/>
                      </a:solidFill>
                      <a:prstDash val="solid"/>
                      <a:round/>
                      <a:headEnd type="none" w="med" len="med"/>
                      <a:tailEnd type="none" w="med" len="med"/>
                    </a:lnR>
                    <a:lnT w="9525" cap="flat" cmpd="sng" algn="ctr">
                      <a:solidFill>
                        <a:srgbClr val="F0A631"/>
                      </a:solidFill>
                      <a:prstDash val="solid"/>
                      <a:round/>
                      <a:headEnd type="none" w="med" len="med"/>
                      <a:tailEnd type="none" w="med" len="med"/>
                    </a:lnT>
                    <a:lnB w="9525" cap="flat" cmpd="sng" algn="ctr">
                      <a:solidFill>
                        <a:srgbClr val="D0C030"/>
                      </a:solidFill>
                      <a:prstDash val="solid"/>
                      <a:round/>
                      <a:headEnd type="none" w="med" len="med"/>
                      <a:tailEnd type="none" w="med" len="med"/>
                    </a:lnB>
                    <a:solidFill>
                      <a:srgbClr val="FFFFFF"/>
                    </a:solidFill>
                  </a:tcPr>
                </a:tc>
                <a:extLst>
                  <a:ext uri="{0D108BD9-81ED-4DB2-BD59-A6C34878D82A}">
                    <a16:rowId xmlns:a16="http://schemas.microsoft.com/office/drawing/2014/main" val="3449191554"/>
                  </a:ext>
                </a:extLst>
              </a:tr>
              <a:tr h="305617">
                <a:tc>
                  <a:txBody>
                    <a:bodyPr/>
                    <a:lstStyle/>
                    <a:p>
                      <a:pPr fontAlgn="base"/>
                      <a:r>
                        <a:rPr lang="en-US" sz="1200">
                          <a:effectLst/>
                        </a:rPr>
                        <a:t>foo{$request.path.id}bar</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EAEBEC"/>
                      </a:solidFill>
                      <a:prstDash val="solid"/>
                      <a:round/>
                      <a:headEnd type="none" w="med" len="med"/>
                      <a:tailEnd type="none" w="med" len="med"/>
                    </a:lnR>
                    <a:lnT w="9525" cap="flat" cmpd="sng" algn="ctr">
                      <a:solidFill>
                        <a:srgbClr val="70C530"/>
                      </a:solidFill>
                      <a:prstDash val="solid"/>
                      <a:round/>
                      <a:headEnd type="none" w="med" len="med"/>
                      <a:tailEnd type="none" w="med" len="med"/>
                    </a:lnT>
                    <a:lnB w="9525" cap="flat" cmpd="sng" algn="ctr">
                      <a:solidFill>
                        <a:srgbClr val="30C530"/>
                      </a:solidFill>
                      <a:prstDash val="solid"/>
                      <a:round/>
                      <a:headEnd type="none" w="med" len="med"/>
                      <a:tailEnd type="none" w="med" len="med"/>
                    </a:lnB>
                    <a:solidFill>
                      <a:srgbClr val="FFFFFF"/>
                    </a:solidFill>
                  </a:tcPr>
                </a:tc>
                <a:tc>
                  <a:txBody>
                    <a:bodyPr/>
                    <a:lstStyle/>
                    <a:p>
                      <a:pPr fontAlgn="base"/>
                      <a:r>
                        <a:rPr lang="en-US" sz="1200" dirty="0">
                          <a:effectLst/>
                        </a:rPr>
                        <a:t>Enclose an expression into {} curly braces to embed it into a string.</a:t>
                      </a:r>
                    </a:p>
                  </a:txBody>
                  <a:tcPr marL="45417" marR="45417" marT="45417" marB="45417" anchor="ctr">
                    <a:lnL w="9525" cap="flat" cmpd="sng" algn="ctr">
                      <a:solidFill>
                        <a:srgbClr val="EAEBEC"/>
                      </a:solidFill>
                      <a:prstDash val="solid"/>
                      <a:round/>
                      <a:headEnd type="none" w="med" len="med"/>
                      <a:tailEnd type="none" w="med" len="med"/>
                    </a:lnL>
                    <a:lnR w="9525" cap="flat" cmpd="sng" algn="ctr">
                      <a:solidFill>
                        <a:srgbClr val="30C130"/>
                      </a:solidFill>
                      <a:prstDash val="solid"/>
                      <a:round/>
                      <a:headEnd type="none" w="med" len="med"/>
                      <a:tailEnd type="none" w="med" len="med"/>
                    </a:lnR>
                    <a:lnT w="9525" cap="flat" cmpd="sng" algn="ctr">
                      <a:solidFill>
                        <a:srgbClr val="D0C030"/>
                      </a:solidFill>
                      <a:prstDash val="solid"/>
                      <a:round/>
                      <a:headEnd type="none" w="med" len="med"/>
                      <a:tailEnd type="none" w="med" len="med"/>
                    </a:lnT>
                    <a:lnB w="9525" cap="flat" cmpd="sng" algn="ctr">
                      <a:solidFill>
                        <a:srgbClr val="30C230"/>
                      </a:solidFill>
                      <a:prstDash val="solid"/>
                      <a:round/>
                      <a:headEnd type="none" w="med" len="med"/>
                      <a:tailEnd type="none" w="med" len="med"/>
                    </a:lnB>
                    <a:solidFill>
                      <a:srgbClr val="FFFFFF"/>
                    </a:solidFill>
                  </a:tcPr>
                </a:tc>
                <a:extLst>
                  <a:ext uri="{0D108BD9-81ED-4DB2-BD59-A6C34878D82A}">
                    <a16:rowId xmlns:a16="http://schemas.microsoft.com/office/drawing/2014/main" val="1136430535"/>
                  </a:ext>
                </a:extLst>
              </a:tr>
            </a:tbl>
          </a:graphicData>
        </a:graphic>
      </p:graphicFrame>
    </p:spTree>
    <p:extLst>
      <p:ext uri="{BB962C8B-B14F-4D97-AF65-F5344CB8AC3E}">
        <p14:creationId xmlns:p14="http://schemas.microsoft.com/office/powerpoint/2010/main" val="20465732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50D28-8ADB-4FBD-9A5E-414F6C25BEBF}"/>
              </a:ext>
            </a:extLst>
          </p:cNvPr>
          <p:cNvSpPr>
            <a:spLocks noGrp="1"/>
          </p:cNvSpPr>
          <p:nvPr>
            <p:ph type="title"/>
          </p:nvPr>
        </p:nvSpPr>
        <p:spPr/>
        <p:txBody>
          <a:bodyPr/>
          <a:lstStyle/>
          <a:p>
            <a:r>
              <a:rPr lang="en-US" dirty="0"/>
              <a:t>$REF and component reuse</a:t>
            </a:r>
          </a:p>
        </p:txBody>
      </p:sp>
      <p:sp>
        <p:nvSpPr>
          <p:cNvPr id="3" name="Content Placeholder 2">
            <a:extLst>
              <a:ext uri="{FF2B5EF4-FFF2-40B4-BE49-F238E27FC236}">
                <a16:creationId xmlns:a16="http://schemas.microsoft.com/office/drawing/2014/main" id="{225BFBC6-40D8-4EEB-8A17-70E48046DEE0}"/>
              </a:ext>
            </a:extLst>
          </p:cNvPr>
          <p:cNvSpPr>
            <a:spLocks noGrp="1"/>
          </p:cNvSpPr>
          <p:nvPr>
            <p:ph idx="1"/>
          </p:nvPr>
        </p:nvSpPr>
        <p:spPr>
          <a:xfrm>
            <a:off x="720000" y="1664242"/>
            <a:ext cx="10752000" cy="1993359"/>
          </a:xfrm>
        </p:spPr>
        <p:txBody>
          <a:bodyPr>
            <a:normAutofit lnSpcReduction="10000"/>
          </a:bodyPr>
          <a:lstStyle/>
          <a:p>
            <a:r>
              <a:rPr lang="en-US" dirty="0"/>
              <a:t>$ref keyword allows to reuse a definition (so that you type less!)</a:t>
            </a:r>
          </a:p>
          <a:p>
            <a:r>
              <a:rPr lang="en-US" dirty="0"/>
              <a:t>Links to the path of the object (can be local, remote, or an URL)</a:t>
            </a:r>
          </a:p>
          <a:p>
            <a:pPr lvl="1"/>
            <a:r>
              <a:rPr lang="en-US" dirty="0"/>
              <a:t>$ref: '#/definitions/</a:t>
            </a:r>
            <a:r>
              <a:rPr lang="en-US" dirty="0" err="1"/>
              <a:t>myElement</a:t>
            </a:r>
            <a:r>
              <a:rPr lang="en-US" dirty="0"/>
              <a:t>’</a:t>
            </a:r>
          </a:p>
          <a:p>
            <a:pPr lvl="1"/>
            <a:r>
              <a:rPr lang="en-US" dirty="0"/>
              <a:t>$ref: '../</a:t>
            </a:r>
            <a:r>
              <a:rPr lang="en-US" dirty="0" err="1"/>
              <a:t>document.json</a:t>
            </a:r>
            <a:r>
              <a:rPr lang="en-US" dirty="0"/>
              <a:t>#/</a:t>
            </a:r>
            <a:r>
              <a:rPr lang="en-US" dirty="0" err="1"/>
              <a:t>myElement</a:t>
            </a:r>
            <a:r>
              <a:rPr lang="en-US" dirty="0"/>
              <a:t>’</a:t>
            </a:r>
          </a:p>
          <a:p>
            <a:pPr lvl="1"/>
            <a:r>
              <a:rPr lang="en-US" dirty="0"/>
              <a:t>$ref: 'http://path/to/your/resource.json#myElement'</a:t>
            </a:r>
          </a:p>
        </p:txBody>
      </p:sp>
      <p:sp>
        <p:nvSpPr>
          <p:cNvPr id="7" name="Text Placeholder 5">
            <a:extLst>
              <a:ext uri="{FF2B5EF4-FFF2-40B4-BE49-F238E27FC236}">
                <a16:creationId xmlns:a16="http://schemas.microsoft.com/office/drawing/2014/main" id="{7477865E-58C2-4F5F-876A-1295EDFE450E}"/>
              </a:ext>
            </a:extLst>
          </p:cNvPr>
          <p:cNvSpPr>
            <a:spLocks noGrp="1"/>
          </p:cNvSpPr>
          <p:nvPr>
            <p:ph type="body" sz="quarter" idx="13"/>
          </p:nvPr>
        </p:nvSpPr>
        <p:spPr/>
        <p:txBody>
          <a:bodyPr/>
          <a:lstStyle/>
          <a:p>
            <a:r>
              <a:rPr lang="en-US" sz="1200" dirty="0">
                <a:hlinkClick r:id="rId2"/>
              </a:rPr>
              <a:t>https://swagger.io/docs/specification/using-ref/</a:t>
            </a:r>
            <a:endParaRPr lang="en-US" sz="1333" dirty="0"/>
          </a:p>
        </p:txBody>
      </p:sp>
      <p:grpSp>
        <p:nvGrpSpPr>
          <p:cNvPr id="11" name="Group 10">
            <a:extLst>
              <a:ext uri="{FF2B5EF4-FFF2-40B4-BE49-F238E27FC236}">
                <a16:creationId xmlns:a16="http://schemas.microsoft.com/office/drawing/2014/main" id="{27BB23C3-0443-4D7B-A465-C84521074A5D}"/>
              </a:ext>
            </a:extLst>
          </p:cNvPr>
          <p:cNvGrpSpPr/>
          <p:nvPr/>
        </p:nvGrpSpPr>
        <p:grpSpPr>
          <a:xfrm>
            <a:off x="2107980" y="3729926"/>
            <a:ext cx="7976041" cy="2120237"/>
            <a:chOff x="1244518" y="2209711"/>
            <a:chExt cx="6496571" cy="1705213"/>
          </a:xfrm>
        </p:grpSpPr>
        <p:pic>
          <p:nvPicPr>
            <p:cNvPr id="9" name="Picture 8">
              <a:extLst>
                <a:ext uri="{FF2B5EF4-FFF2-40B4-BE49-F238E27FC236}">
                  <a16:creationId xmlns:a16="http://schemas.microsoft.com/office/drawing/2014/main" id="{F57F3C98-0F14-4F2E-AA18-0924EB0E6A69}"/>
                </a:ext>
              </a:extLst>
            </p:cNvPr>
            <p:cNvPicPr>
              <a:picLocks noChangeAspect="1"/>
            </p:cNvPicPr>
            <p:nvPr/>
          </p:nvPicPr>
          <p:blipFill>
            <a:blip r:embed="rId3"/>
            <a:stretch>
              <a:fillRect/>
            </a:stretch>
          </p:blipFill>
          <p:spPr>
            <a:xfrm>
              <a:off x="1244518" y="2209711"/>
              <a:ext cx="2381582" cy="1705213"/>
            </a:xfrm>
            <a:prstGeom prst="rect">
              <a:avLst/>
            </a:prstGeom>
          </p:spPr>
        </p:pic>
        <p:pic>
          <p:nvPicPr>
            <p:cNvPr id="10" name="Picture 9">
              <a:extLst>
                <a:ext uri="{FF2B5EF4-FFF2-40B4-BE49-F238E27FC236}">
                  <a16:creationId xmlns:a16="http://schemas.microsoft.com/office/drawing/2014/main" id="{6FF68091-4388-4FE1-92BD-B0896B70EEF3}"/>
                </a:ext>
              </a:extLst>
            </p:cNvPr>
            <p:cNvPicPr>
              <a:picLocks noChangeAspect="1"/>
            </p:cNvPicPr>
            <p:nvPr/>
          </p:nvPicPr>
          <p:blipFill>
            <a:blip r:embed="rId4"/>
            <a:stretch>
              <a:fillRect/>
            </a:stretch>
          </p:blipFill>
          <p:spPr>
            <a:xfrm>
              <a:off x="4130610" y="2395727"/>
              <a:ext cx="3610479" cy="1181265"/>
            </a:xfrm>
            <a:prstGeom prst="rect">
              <a:avLst/>
            </a:prstGeom>
          </p:spPr>
        </p:pic>
      </p:grpSp>
    </p:spTree>
    <p:extLst>
      <p:ext uri="{BB962C8B-B14F-4D97-AF65-F5344CB8AC3E}">
        <p14:creationId xmlns:p14="http://schemas.microsoft.com/office/powerpoint/2010/main" val="4221014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02EE45FC-46B1-4234-8F7B-68F1D0E63EE3}"/>
              </a:ext>
            </a:extLst>
          </p:cNvPr>
          <p:cNvPicPr>
            <a:picLocks noGrp="1" noChangeAspect="1"/>
          </p:cNvPicPr>
          <p:nvPr>
            <p:ph type="pic" sz="quarter" idx="13"/>
          </p:nvPr>
        </p:nvPicPr>
        <p:blipFill rotWithShape="1">
          <a:blip r:embed="rId2"/>
          <a:srcRect t="9281" b="9281"/>
          <a:stretch/>
        </p:blipFill>
        <p:spPr>
          <a:prstGeom prst="rect">
            <a:avLst/>
          </a:prstGeom>
        </p:spPr>
      </p:pic>
      <p:sp>
        <p:nvSpPr>
          <p:cNvPr id="2" name="Title 1">
            <a:extLst>
              <a:ext uri="{FF2B5EF4-FFF2-40B4-BE49-F238E27FC236}">
                <a16:creationId xmlns:a16="http://schemas.microsoft.com/office/drawing/2014/main" id="{BB425EEB-25AF-414F-9FB6-FA70B0A400E9}"/>
              </a:ext>
            </a:extLst>
          </p:cNvPr>
          <p:cNvSpPr>
            <a:spLocks noGrp="1"/>
          </p:cNvSpPr>
          <p:nvPr>
            <p:ph type="title"/>
          </p:nvPr>
        </p:nvSpPr>
        <p:spPr>
          <a:xfrm>
            <a:off x="315300" y="509722"/>
            <a:ext cx="4752000" cy="890272"/>
          </a:xfrm>
        </p:spPr>
        <p:txBody>
          <a:bodyPr>
            <a:normAutofit/>
          </a:bodyPr>
          <a:lstStyle/>
          <a:p>
            <a:r>
              <a:rPr lang="en-US" dirty="0"/>
              <a:t>Components object</a:t>
            </a:r>
          </a:p>
        </p:txBody>
      </p:sp>
      <p:sp>
        <p:nvSpPr>
          <p:cNvPr id="3" name="Content Placeholder 2">
            <a:extLst>
              <a:ext uri="{FF2B5EF4-FFF2-40B4-BE49-F238E27FC236}">
                <a16:creationId xmlns:a16="http://schemas.microsoft.com/office/drawing/2014/main" id="{1E757684-01D9-42B8-AF8D-238DA21CCCB5}"/>
              </a:ext>
            </a:extLst>
          </p:cNvPr>
          <p:cNvSpPr>
            <a:spLocks noGrp="1"/>
          </p:cNvSpPr>
          <p:nvPr>
            <p:ph type="body" sz="quarter" idx="14"/>
          </p:nvPr>
        </p:nvSpPr>
        <p:spPr>
          <a:xfrm>
            <a:off x="713485" y="1585968"/>
            <a:ext cx="4751916" cy="4398433"/>
          </a:xfrm>
        </p:spPr>
        <p:txBody>
          <a:bodyPr/>
          <a:lstStyle/>
          <a:p>
            <a:r>
              <a:rPr lang="en-US" dirty="0"/>
              <a:t>Serves as a container of various reusable definitions, parameters, examples, etc.</a:t>
            </a:r>
          </a:p>
          <a:p>
            <a:r>
              <a:rPr lang="en-US" dirty="0"/>
              <a:t>Only used when </a:t>
            </a:r>
            <a:r>
              <a:rPr lang="en-US" b="1" dirty="0"/>
              <a:t>$ref</a:t>
            </a:r>
            <a:r>
              <a:rPr lang="en-US" dirty="0"/>
              <a:t>erenced</a:t>
            </a:r>
          </a:p>
          <a:p>
            <a:r>
              <a:rPr lang="en-US" dirty="0"/>
              <a:t>Components can act as aliases for external definitions</a:t>
            </a:r>
          </a:p>
        </p:txBody>
      </p:sp>
    </p:spTree>
    <p:extLst>
      <p:ext uri="{BB962C8B-B14F-4D97-AF65-F5344CB8AC3E}">
        <p14:creationId xmlns:p14="http://schemas.microsoft.com/office/powerpoint/2010/main" val="41375998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D0F71-A345-41AA-BC63-50DEEF444571}"/>
              </a:ext>
            </a:extLst>
          </p:cNvPr>
          <p:cNvSpPr>
            <a:spLocks noGrp="1"/>
          </p:cNvSpPr>
          <p:nvPr>
            <p:ph type="title"/>
          </p:nvPr>
        </p:nvSpPr>
        <p:spPr/>
        <p:txBody>
          <a:bodyPr/>
          <a:lstStyle/>
          <a:p>
            <a:r>
              <a:rPr lang="en-US" dirty="0"/>
              <a:t>Extensions</a:t>
            </a:r>
          </a:p>
        </p:txBody>
      </p:sp>
      <p:sp>
        <p:nvSpPr>
          <p:cNvPr id="7" name="Text Placeholder 5">
            <a:extLst>
              <a:ext uri="{FF2B5EF4-FFF2-40B4-BE49-F238E27FC236}">
                <a16:creationId xmlns:a16="http://schemas.microsoft.com/office/drawing/2014/main" id="{9A98CB7C-56AA-41F0-90F5-D83BAD54AB16}"/>
              </a:ext>
            </a:extLst>
          </p:cNvPr>
          <p:cNvSpPr>
            <a:spLocks noGrp="1"/>
          </p:cNvSpPr>
          <p:nvPr>
            <p:ph type="body" sz="quarter" idx="13"/>
          </p:nvPr>
        </p:nvSpPr>
        <p:spPr/>
        <p:txBody>
          <a:bodyPr/>
          <a:lstStyle/>
          <a:p>
            <a:r>
              <a:rPr lang="en-US" sz="1200">
                <a:hlinkClick r:id="rId3"/>
              </a:rPr>
              <a:t>https://swagger.io/docs/specification/openapi-extensions/</a:t>
            </a:r>
            <a:endParaRPr lang="en-US" sz="1333" dirty="0"/>
          </a:p>
        </p:txBody>
      </p:sp>
      <p:pic>
        <p:nvPicPr>
          <p:cNvPr id="8" name="Picture 7">
            <a:extLst>
              <a:ext uri="{FF2B5EF4-FFF2-40B4-BE49-F238E27FC236}">
                <a16:creationId xmlns:a16="http://schemas.microsoft.com/office/drawing/2014/main" id="{81A4194C-8E9D-4D47-A9EC-7A51571BF315}"/>
              </a:ext>
            </a:extLst>
          </p:cNvPr>
          <p:cNvPicPr>
            <a:picLocks noChangeAspect="1"/>
          </p:cNvPicPr>
          <p:nvPr/>
        </p:nvPicPr>
        <p:blipFill>
          <a:blip r:embed="rId4"/>
          <a:stretch>
            <a:fillRect/>
          </a:stretch>
        </p:blipFill>
        <p:spPr>
          <a:xfrm>
            <a:off x="1265695" y="2314396"/>
            <a:ext cx="9660611" cy="2513777"/>
          </a:xfrm>
          <a:prstGeom prst="rect">
            <a:avLst/>
          </a:prstGeom>
        </p:spPr>
      </p:pic>
    </p:spTree>
    <p:extLst>
      <p:ext uri="{BB962C8B-B14F-4D97-AF65-F5344CB8AC3E}">
        <p14:creationId xmlns:p14="http://schemas.microsoft.com/office/powerpoint/2010/main" val="34466174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6"/>
              </a:gs>
              <a:gs pos="25000">
                <a:schemeClr val="accent6"/>
              </a:gs>
              <a:gs pos="94000">
                <a:schemeClr val="accent1"/>
              </a:gs>
              <a:gs pos="100000">
                <a:schemeClr val="accent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9D50443-3BF0-4E96-88C3-3ADACA566667}"/>
              </a:ext>
            </a:extLst>
          </p:cNvPr>
          <p:cNvSpPr>
            <a:spLocks noGrp="1"/>
          </p:cNvSpPr>
          <p:nvPr>
            <p:ph type="title"/>
          </p:nvPr>
        </p:nvSpPr>
        <p:spPr>
          <a:xfrm>
            <a:off x="3045368" y="2043663"/>
            <a:ext cx="6105194" cy="2031055"/>
          </a:xfrm>
        </p:spPr>
        <p:txBody>
          <a:bodyPr vert="horz" lIns="91440" tIns="45720" rIns="91440" bIns="45720" rtlCol="0" anchor="b">
            <a:normAutofit/>
          </a:bodyPr>
          <a:lstStyle/>
          <a:p>
            <a:pPr algn="ctr"/>
            <a:r>
              <a:rPr lang="en-US" kern="1200">
                <a:solidFill>
                  <a:srgbClr val="FFFFFF"/>
                </a:solidFill>
                <a:latin typeface="+mj-lt"/>
                <a:ea typeface="+mj-ea"/>
                <a:cs typeface="+mj-cs"/>
              </a:rPr>
              <a:t>Useful resources</a:t>
            </a:r>
          </a:p>
        </p:txBody>
      </p:sp>
      <p:sp>
        <p:nvSpPr>
          <p:cNvPr id="3" name="Text Placeholder 2">
            <a:extLst>
              <a:ext uri="{FF2B5EF4-FFF2-40B4-BE49-F238E27FC236}">
                <a16:creationId xmlns:a16="http://schemas.microsoft.com/office/drawing/2014/main" id="{72259F27-662E-4683-A11C-39471FBEE72E}"/>
              </a:ext>
            </a:extLst>
          </p:cNvPr>
          <p:cNvSpPr>
            <a:spLocks noGrp="1"/>
          </p:cNvSpPr>
          <p:nvPr>
            <p:ph type="body" idx="1"/>
          </p:nvPr>
        </p:nvSpPr>
        <p:spPr>
          <a:xfrm>
            <a:off x="3045368" y="4074718"/>
            <a:ext cx="6105194" cy="682079"/>
          </a:xfrm>
        </p:spPr>
        <p:txBody>
          <a:bodyPr vert="horz" lIns="91440" tIns="45720" rIns="91440" bIns="45720" rtlCol="0">
            <a:normAutofit/>
          </a:bodyPr>
          <a:lstStyle/>
          <a:p>
            <a:pPr algn="ctr"/>
            <a:r>
              <a:rPr lang="en-US" kern="1200">
                <a:solidFill>
                  <a:srgbClr val="FFFFFF"/>
                </a:solidFill>
                <a:latin typeface="+mn-lt"/>
                <a:ea typeface="+mn-ea"/>
                <a:cs typeface="+mn-cs"/>
              </a:rPr>
              <a:t>Beyond NOTEPAD.EXE</a:t>
            </a:r>
          </a:p>
        </p:txBody>
      </p:sp>
    </p:spTree>
    <p:extLst>
      <p:ext uri="{BB962C8B-B14F-4D97-AF65-F5344CB8AC3E}">
        <p14:creationId xmlns:p14="http://schemas.microsoft.com/office/powerpoint/2010/main" val="31267799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C15B932-9CDD-46DD-BADA-D51E3046ED80}"/>
              </a:ext>
            </a:extLst>
          </p:cNvPr>
          <p:cNvPicPr>
            <a:picLocks noChangeAspect="1"/>
          </p:cNvPicPr>
          <p:nvPr/>
        </p:nvPicPr>
        <p:blipFill rotWithShape="1">
          <a:blip r:embed="rId2">
            <a:duotone>
              <a:schemeClr val="bg2">
                <a:shade val="45000"/>
                <a:satMod val="135000"/>
              </a:schemeClr>
              <a:prstClr val="white"/>
            </a:duotone>
          </a:blip>
          <a:srcRect t="15697" r="9091" b="7694"/>
          <a:stretch/>
        </p:blipFill>
        <p:spPr>
          <a:xfrm>
            <a:off x="20" y="10"/>
            <a:ext cx="12191980" cy="6857990"/>
          </a:xfrm>
          <a:prstGeom prst="rect">
            <a:avLst/>
          </a:prstGeom>
        </p:spPr>
      </p:pic>
      <p:sp>
        <p:nvSpPr>
          <p:cNvPr id="21" name="Rectangle 20">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1E795746-1A47-47D8-ABDC-DE0F247AE1EC}"/>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a:t>Most Frequent mistakes (OPENAPI + YAML)</a:t>
            </a:r>
          </a:p>
        </p:txBody>
      </p:sp>
      <p:graphicFrame>
        <p:nvGraphicFramePr>
          <p:cNvPr id="10" name="Content Placeholder 7">
            <a:extLst>
              <a:ext uri="{FF2B5EF4-FFF2-40B4-BE49-F238E27FC236}">
                <a16:creationId xmlns:a16="http://schemas.microsoft.com/office/drawing/2014/main" id="{E98CA5CC-3A8D-4BF4-8C8D-676867291014}"/>
              </a:ext>
            </a:extLst>
          </p:cNvPr>
          <p:cNvGraphicFramePr>
            <a:graphicFrameLocks noGrp="1"/>
          </p:cNvGraphicFramePr>
          <p:nvPr>
            <p:ph idx="1"/>
            <p:extLst>
              <p:ext uri="{D42A27DB-BD31-4B8C-83A1-F6EECF244321}">
                <p14:modId xmlns:p14="http://schemas.microsoft.com/office/powerpoint/2010/main" val="314812769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778861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0925AA-7456-41ED-8B47-02FBF2FCC30A}"/>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4000"/>
              <a:t>Validate your specs!</a:t>
            </a:r>
          </a:p>
        </p:txBody>
      </p:sp>
      <p:grpSp>
        <p:nvGrpSpPr>
          <p:cNvPr id="17" name="Group 1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8" name="Rectangle 1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76BC4363-E2CD-4460-862F-7F5328A7DEFD}"/>
              </a:ext>
            </a:extLst>
          </p:cNvPr>
          <p:cNvSpPr>
            <a:spLocks noGrp="1"/>
          </p:cNvSpPr>
          <p:nvPr>
            <p:ph type="body" sz="quarter" idx="14"/>
          </p:nvPr>
        </p:nvSpPr>
        <p:spPr>
          <a:xfrm>
            <a:off x="590719" y="2330505"/>
            <a:ext cx="4559425" cy="3979585"/>
          </a:xfrm>
        </p:spPr>
        <p:txBody>
          <a:bodyPr vert="horz" lIns="91440" tIns="45720" rIns="91440" bIns="45720" rtlCol="0" anchor="ctr">
            <a:normAutofit/>
          </a:bodyPr>
          <a:lstStyle/>
          <a:p>
            <a:r>
              <a:rPr lang="en-US" sz="2000"/>
              <a:t>Speccy - </a:t>
            </a:r>
            <a:r>
              <a:rPr lang="en-US" sz="2000">
                <a:hlinkClick r:id="rId2"/>
              </a:rPr>
              <a:t>https://speccy.io/</a:t>
            </a:r>
            <a:r>
              <a:rPr lang="en-US" sz="2000"/>
              <a:t> </a:t>
            </a:r>
          </a:p>
          <a:p>
            <a:endParaRPr lang="en-US" sz="2000"/>
          </a:p>
          <a:p>
            <a:pPr marL="0"/>
            <a:r>
              <a:rPr lang="en-US" sz="2000"/>
              <a:t>speccy lint openapi.yaml</a:t>
            </a:r>
          </a:p>
          <a:p>
            <a:pPr marL="0"/>
            <a:endParaRPr lang="en-US" sz="2000"/>
          </a:p>
          <a:p>
            <a:r>
              <a:rPr lang="en-US" sz="2000"/>
              <a:t>OpenAPI Lint for VS Code</a:t>
            </a:r>
          </a:p>
          <a:p>
            <a:endParaRPr lang="en-US" sz="2000"/>
          </a:p>
          <a:p>
            <a:r>
              <a:rPr lang="en-US" sz="2000"/>
              <a:t>SwaggerHub Editor</a:t>
            </a:r>
          </a:p>
          <a:p>
            <a:endParaRPr lang="en-US" sz="2000"/>
          </a:p>
        </p:txBody>
      </p:sp>
      <p:sp>
        <p:nvSpPr>
          <p:cNvPr id="23" name="Rectangle 2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a:extLst>
              <a:ext uri="{FF2B5EF4-FFF2-40B4-BE49-F238E27FC236}">
                <a16:creationId xmlns:a16="http://schemas.microsoft.com/office/drawing/2014/main" id="{DE82B5FC-34FB-4D2D-9C14-4F4187020F75}"/>
              </a:ext>
            </a:extLst>
          </p:cNvPr>
          <p:cNvPicPr>
            <a:picLocks noGrp="1" noChangeAspect="1"/>
          </p:cNvPicPr>
          <p:nvPr>
            <p:ph type="pic" sz="quarter" idx="13"/>
          </p:nvPr>
        </p:nvPicPr>
        <p:blipFill rotWithShape="1">
          <a:blip r:embed="rId3"/>
          <a:srcRect l="3047" r="3725" b="-7"/>
          <a:stretch/>
        </p:blipFill>
        <p:spPr>
          <a:xfrm>
            <a:off x="5977788" y="799352"/>
            <a:ext cx="5425410" cy="5259296"/>
          </a:xfrm>
          <a:prstGeom prst="rect">
            <a:avLst/>
          </a:prstGeom>
        </p:spPr>
      </p:pic>
    </p:spTree>
    <p:extLst>
      <p:ext uri="{BB962C8B-B14F-4D97-AF65-F5344CB8AC3E}">
        <p14:creationId xmlns:p14="http://schemas.microsoft.com/office/powerpoint/2010/main" val="21288080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22CF11E-3B93-405B-A0DC-8B4FF72FC95A}"/>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sz="4100"/>
              <a:t>Useful VS CODE EXTENSIONS</a:t>
            </a:r>
          </a:p>
        </p:txBody>
      </p:sp>
      <p:sp>
        <p:nvSpPr>
          <p:cNvPr id="7" name="Content Placeholder 6">
            <a:extLst>
              <a:ext uri="{FF2B5EF4-FFF2-40B4-BE49-F238E27FC236}">
                <a16:creationId xmlns:a16="http://schemas.microsoft.com/office/drawing/2014/main" id="{0141A0B7-8BA4-4FD8-B571-198268580D49}"/>
              </a:ext>
            </a:extLst>
          </p:cNvPr>
          <p:cNvSpPr>
            <a:spLocks noGrp="1"/>
          </p:cNvSpPr>
          <p:nvPr>
            <p:ph type="body" sz="quarter" idx="14"/>
          </p:nvPr>
        </p:nvSpPr>
        <p:spPr>
          <a:xfrm>
            <a:off x="4965431" y="2438400"/>
            <a:ext cx="6586489" cy="3785419"/>
          </a:xfrm>
        </p:spPr>
        <p:txBody>
          <a:bodyPr vert="horz" lIns="91440" tIns="45720" rIns="91440" bIns="45720" rtlCol="0">
            <a:normAutofit/>
          </a:bodyPr>
          <a:lstStyle/>
          <a:p>
            <a:r>
              <a:rPr lang="en-US" sz="2000"/>
              <a:t>Bracket Pair Colorizer 2 (for JSON)</a:t>
            </a:r>
          </a:p>
          <a:p>
            <a:r>
              <a:rPr lang="en-US" sz="2000"/>
              <a:t>Indent Rainbow (for YAML)</a:t>
            </a:r>
          </a:p>
          <a:p>
            <a:r>
              <a:rPr lang="en-US" sz="2000"/>
              <a:t>OpenAPI Lint</a:t>
            </a:r>
          </a:p>
          <a:p>
            <a:r>
              <a:rPr lang="en-US" sz="2000"/>
              <a:t>Swagger Viewer</a:t>
            </a:r>
          </a:p>
          <a:p>
            <a:r>
              <a:rPr lang="en-US" sz="2000"/>
              <a:t>YAML</a:t>
            </a:r>
            <a:br>
              <a:rPr lang="en-US" sz="2000"/>
            </a:br>
            <a:endParaRPr lang="en-US" sz="2000"/>
          </a:p>
        </p:txBody>
      </p:sp>
      <p:pic>
        <p:nvPicPr>
          <p:cNvPr id="11" name="Picture Placeholder 10">
            <a:extLst>
              <a:ext uri="{FF2B5EF4-FFF2-40B4-BE49-F238E27FC236}">
                <a16:creationId xmlns:a16="http://schemas.microsoft.com/office/drawing/2014/main" id="{99FDF994-E2DF-4B76-AAAB-21F09BB4F664}"/>
              </a:ext>
            </a:extLst>
          </p:cNvPr>
          <p:cNvPicPr>
            <a:picLocks noGrp="1" noChangeAspect="1"/>
          </p:cNvPicPr>
          <p:nvPr>
            <p:ph type="pic" sz="quarter" idx="13"/>
          </p:nvPr>
        </p:nvPicPr>
        <p:blipFill rotWithShape="1">
          <a:blip r:embed="rId2"/>
          <a:srcRect l="5231" r="17340" b="-5"/>
          <a:stretch/>
        </p:blipFill>
        <p:spPr>
          <a:xfrm>
            <a:off x="20" y="10"/>
            <a:ext cx="4635571" cy="6857990"/>
          </a:xfrm>
          <a:prstGeom prst="rect">
            <a:avLst/>
          </a:prstGeom>
          <a:effectLst/>
        </p:spPr>
      </p:pic>
      <p:cxnSp>
        <p:nvCxnSpPr>
          <p:cNvPr id="16" name="Straight Connector 15">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FA1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4861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E612C7-B066-4023-9D0A-7C54D1E330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DCAE94E4-6FE0-4BDA-96F7-269E1219E5C2}"/>
              </a:ext>
            </a:extLst>
          </p:cNvPr>
          <p:cNvSpPr>
            <a:spLocks noGrp="1"/>
          </p:cNvSpPr>
          <p:nvPr>
            <p:ph type="title"/>
          </p:nvPr>
        </p:nvSpPr>
        <p:spPr>
          <a:xfrm>
            <a:off x="704193" y="787180"/>
            <a:ext cx="4853769" cy="2135576"/>
          </a:xfrm>
        </p:spPr>
        <p:txBody>
          <a:bodyPr vert="horz" lIns="91440" tIns="45720" rIns="91440" bIns="45720" rtlCol="0" anchor="b">
            <a:normAutofit/>
          </a:bodyPr>
          <a:lstStyle/>
          <a:p>
            <a:r>
              <a:rPr lang="en-US" sz="5400" dirty="0">
                <a:solidFill>
                  <a:schemeClr val="tx1">
                    <a:lumMod val="85000"/>
                    <a:lumOff val="15000"/>
                  </a:schemeClr>
                </a:solidFill>
              </a:rPr>
              <a:t>Useful websites</a:t>
            </a:r>
          </a:p>
        </p:txBody>
      </p:sp>
      <p:sp>
        <p:nvSpPr>
          <p:cNvPr id="6" name="Text Placeholder 5">
            <a:extLst>
              <a:ext uri="{FF2B5EF4-FFF2-40B4-BE49-F238E27FC236}">
                <a16:creationId xmlns:a16="http://schemas.microsoft.com/office/drawing/2014/main" id="{54296706-6F0C-4221-BF33-F8756D171E56}"/>
              </a:ext>
            </a:extLst>
          </p:cNvPr>
          <p:cNvSpPr>
            <a:spLocks noGrp="1"/>
          </p:cNvSpPr>
          <p:nvPr>
            <p:ph type="body" sz="quarter" idx="14"/>
          </p:nvPr>
        </p:nvSpPr>
        <p:spPr>
          <a:xfrm>
            <a:off x="504494" y="3065737"/>
            <a:ext cx="8187559" cy="2931510"/>
          </a:xfrm>
        </p:spPr>
        <p:txBody>
          <a:bodyPr vert="horz" lIns="91440" tIns="45720" rIns="91440" bIns="45720" rtlCol="0">
            <a:normAutofit/>
          </a:bodyPr>
          <a:lstStyle/>
          <a:p>
            <a:r>
              <a:rPr lang="en-US" sz="1800" dirty="0">
                <a:solidFill>
                  <a:schemeClr val="tx1">
                    <a:lumMod val="85000"/>
                    <a:lumOff val="15000"/>
                  </a:schemeClr>
                </a:solidFill>
                <a:hlinkClick r:id="rId3"/>
              </a:rPr>
              <a:t>https://mermade.github.io/openapi-gui/</a:t>
            </a:r>
            <a:endParaRPr lang="en-US" sz="1800" dirty="0">
              <a:solidFill>
                <a:schemeClr val="tx1">
                  <a:lumMod val="85000"/>
                  <a:lumOff val="15000"/>
                </a:schemeClr>
              </a:solidFill>
            </a:endParaRPr>
          </a:p>
          <a:p>
            <a:r>
              <a:rPr lang="en-US" sz="1800" dirty="0">
                <a:solidFill>
                  <a:schemeClr val="tx1">
                    <a:lumMod val="85000"/>
                    <a:lumOff val="15000"/>
                  </a:schemeClr>
                </a:solidFill>
                <a:hlinkClick r:id="rId4"/>
              </a:rPr>
              <a:t>https://editor.swagger.io/</a:t>
            </a:r>
            <a:endParaRPr lang="en-US" sz="1800" dirty="0">
              <a:solidFill>
                <a:schemeClr val="tx1">
                  <a:lumMod val="85000"/>
                  <a:lumOff val="15000"/>
                </a:schemeClr>
              </a:solidFill>
            </a:endParaRPr>
          </a:p>
          <a:p>
            <a:r>
              <a:rPr lang="en-US" sz="1800" dirty="0">
                <a:solidFill>
                  <a:schemeClr val="tx1">
                    <a:lumMod val="85000"/>
                    <a:lumOff val="15000"/>
                  </a:schemeClr>
                </a:solidFill>
                <a:hlinkClick r:id="rId5"/>
              </a:rPr>
              <a:t>https://openapi-map.apihandyman.io/</a:t>
            </a:r>
            <a:endParaRPr lang="en-US" sz="1800" dirty="0">
              <a:solidFill>
                <a:schemeClr val="tx1">
                  <a:lumMod val="85000"/>
                  <a:lumOff val="15000"/>
                </a:schemeClr>
              </a:solidFill>
            </a:endParaRPr>
          </a:p>
          <a:p>
            <a:r>
              <a:rPr lang="en-US" sz="1800" dirty="0">
                <a:solidFill>
                  <a:schemeClr val="tx1">
                    <a:lumMod val="85000"/>
                    <a:lumOff val="15000"/>
                  </a:schemeClr>
                </a:solidFill>
                <a:hlinkClick r:id="rId6"/>
              </a:rPr>
              <a:t>https://openapi.tools/</a:t>
            </a:r>
            <a:endParaRPr lang="en-US" sz="1800" dirty="0">
              <a:solidFill>
                <a:schemeClr val="tx1">
                  <a:lumMod val="85000"/>
                  <a:lumOff val="15000"/>
                </a:schemeClr>
              </a:solidFill>
            </a:endParaRPr>
          </a:p>
          <a:p>
            <a:r>
              <a:rPr lang="en-US" sz="1800" dirty="0">
                <a:solidFill>
                  <a:schemeClr val="tx1">
                    <a:lumMod val="85000"/>
                    <a:lumOff val="15000"/>
                  </a:schemeClr>
                </a:solidFill>
                <a:hlinkClick r:id="rId7"/>
              </a:rPr>
              <a:t>https://opensource.zalando.com/restful-api-guidelines/</a:t>
            </a:r>
            <a:endParaRPr lang="en-US" sz="1800" dirty="0">
              <a:solidFill>
                <a:schemeClr val="tx1">
                  <a:lumMod val="85000"/>
                  <a:lumOff val="15000"/>
                </a:schemeClr>
              </a:solidFill>
            </a:endParaRPr>
          </a:p>
          <a:p>
            <a:r>
              <a:rPr lang="en-GB" sz="1800" dirty="0">
                <a:hlinkClick r:id="rId8"/>
              </a:rPr>
              <a:t>https://github.com/APIs-guru/openapi-directory</a:t>
            </a:r>
            <a:endParaRPr lang="en-US" sz="1800" dirty="0">
              <a:solidFill>
                <a:schemeClr val="tx1">
                  <a:lumMod val="85000"/>
                  <a:lumOff val="15000"/>
                </a:schemeClr>
              </a:solidFill>
            </a:endParaRPr>
          </a:p>
          <a:p>
            <a:r>
              <a:rPr lang="en-GB" sz="1800" dirty="0">
                <a:hlinkClick r:id="rId9"/>
              </a:rPr>
              <a:t>https://idratherbewriting.com/learnapidoc/</a:t>
            </a:r>
            <a:endParaRPr lang="en-US" sz="1800" dirty="0">
              <a:solidFill>
                <a:schemeClr val="tx1">
                  <a:lumMod val="85000"/>
                  <a:lumOff val="15000"/>
                </a:schemeClr>
              </a:solidFill>
            </a:endParaRPr>
          </a:p>
          <a:p>
            <a:endParaRPr lang="en-US" sz="1800" dirty="0">
              <a:solidFill>
                <a:schemeClr val="tx1">
                  <a:lumMod val="85000"/>
                  <a:lumOff val="15000"/>
                </a:schemeClr>
              </a:solidFill>
            </a:endParaRPr>
          </a:p>
          <a:p>
            <a:endParaRPr lang="en-US" sz="1800" dirty="0">
              <a:solidFill>
                <a:schemeClr val="tx1">
                  <a:lumMod val="85000"/>
                  <a:lumOff val="15000"/>
                </a:schemeClr>
              </a:solidFill>
            </a:endParaRPr>
          </a:p>
        </p:txBody>
      </p:sp>
      <p:pic>
        <p:nvPicPr>
          <p:cNvPr id="7" name="Picture Placeholder 6">
            <a:extLst>
              <a:ext uri="{FF2B5EF4-FFF2-40B4-BE49-F238E27FC236}">
                <a16:creationId xmlns:a16="http://schemas.microsoft.com/office/drawing/2014/main" id="{BB1366DC-AD58-44FD-9EE4-F6EA51BD0005}"/>
              </a:ext>
            </a:extLst>
          </p:cNvPr>
          <p:cNvPicPr>
            <a:picLocks noGrp="1" noChangeAspect="1"/>
          </p:cNvPicPr>
          <p:nvPr>
            <p:ph type="pic" sz="quarter" idx="13"/>
          </p:nvPr>
        </p:nvPicPr>
        <p:blipFill rotWithShape="1">
          <a:blip r:embed="rId10">
            <a:duotone>
              <a:prstClr val="black"/>
              <a:prstClr val="white"/>
            </a:duotone>
          </a:blip>
          <a:srcRect r="1" b="10001"/>
          <a:stretch/>
        </p:blipFill>
        <p:spPr>
          <a:xfrm>
            <a:off x="6096000" y="10"/>
            <a:ext cx="6096000" cy="6857990"/>
          </a:xfrm>
          <a:custGeom>
            <a:avLst/>
            <a:gdLst/>
            <a:ahLst/>
            <a:cxnLst/>
            <a:rect l="l" t="t" r="r" b="b"/>
            <a:pathLst>
              <a:path w="6096000" h="6858000">
                <a:moveTo>
                  <a:pt x="3068432" y="0"/>
                </a:moveTo>
                <a:lnTo>
                  <a:pt x="6096000" y="0"/>
                </a:lnTo>
                <a:lnTo>
                  <a:pt x="6096000" y="6858000"/>
                </a:lnTo>
                <a:lnTo>
                  <a:pt x="3068431" y="6858000"/>
                </a:lnTo>
                <a:lnTo>
                  <a:pt x="3064426" y="6854853"/>
                </a:lnTo>
                <a:cubicBezTo>
                  <a:pt x="2077725" y="6040555"/>
                  <a:pt x="1448804" y="4808224"/>
                  <a:pt x="1448804" y="3429000"/>
                </a:cubicBezTo>
                <a:cubicBezTo>
                  <a:pt x="1448804" y="2049777"/>
                  <a:pt x="2077725" y="817446"/>
                  <a:pt x="3064426" y="3148"/>
                </a:cubicBezTo>
                <a:close/>
                <a:moveTo>
                  <a:pt x="1056707" y="0"/>
                </a:moveTo>
                <a:lnTo>
                  <a:pt x="2472663" y="0"/>
                </a:lnTo>
                <a:lnTo>
                  <a:pt x="2400426" y="75768"/>
                </a:lnTo>
                <a:cubicBezTo>
                  <a:pt x="1595468" y="961418"/>
                  <a:pt x="1104860" y="2137915"/>
                  <a:pt x="1104860" y="3429000"/>
                </a:cubicBezTo>
                <a:cubicBezTo>
                  <a:pt x="1104860" y="4720086"/>
                  <a:pt x="1595468" y="5896583"/>
                  <a:pt x="2400426" y="6782233"/>
                </a:cubicBezTo>
                <a:lnTo>
                  <a:pt x="2472663" y="6858000"/>
                </a:lnTo>
                <a:lnTo>
                  <a:pt x="1056707" y="6858000"/>
                </a:lnTo>
                <a:lnTo>
                  <a:pt x="1040415" y="6835090"/>
                </a:lnTo>
                <a:cubicBezTo>
                  <a:pt x="383550" y="5862802"/>
                  <a:pt x="0" y="4690693"/>
                  <a:pt x="0" y="3429000"/>
                </a:cubicBezTo>
                <a:cubicBezTo>
                  <a:pt x="0" y="2167308"/>
                  <a:pt x="383550" y="995199"/>
                  <a:pt x="1040415" y="22911"/>
                </a:cubicBezTo>
                <a:close/>
              </a:path>
            </a:pathLst>
          </a:custGeom>
        </p:spPr>
      </p:pic>
      <p:sp>
        <p:nvSpPr>
          <p:cNvPr id="14" name="Freeform: Shape 13">
            <a:extLst>
              <a:ext uri="{FF2B5EF4-FFF2-40B4-BE49-F238E27FC236}">
                <a16:creationId xmlns:a16="http://schemas.microsoft.com/office/drawing/2014/main" id="{34CFA7DE-DC24-4883-9E7E-838305755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2472664" cy="6858000"/>
          </a:xfrm>
          <a:custGeom>
            <a:avLst/>
            <a:gdLst>
              <a:gd name="connsiteX0" fmla="*/ 1056708 w 2472664"/>
              <a:gd name="connsiteY0" fmla="*/ 0 h 6858000"/>
              <a:gd name="connsiteX1" fmla="*/ 2472664 w 2472664"/>
              <a:gd name="connsiteY1" fmla="*/ 0 h 6858000"/>
              <a:gd name="connsiteX2" fmla="*/ 2400427 w 2472664"/>
              <a:gd name="connsiteY2" fmla="*/ 75768 h 6858000"/>
              <a:gd name="connsiteX3" fmla="*/ 1104861 w 2472664"/>
              <a:gd name="connsiteY3" fmla="*/ 3429000 h 6858000"/>
              <a:gd name="connsiteX4" fmla="*/ 2400427 w 2472664"/>
              <a:gd name="connsiteY4" fmla="*/ 6782233 h 6858000"/>
              <a:gd name="connsiteX5" fmla="*/ 2472664 w 2472664"/>
              <a:gd name="connsiteY5" fmla="*/ 6858000 h 6858000"/>
              <a:gd name="connsiteX6" fmla="*/ 1056708 w 2472664"/>
              <a:gd name="connsiteY6" fmla="*/ 6858000 h 6858000"/>
              <a:gd name="connsiteX7" fmla="*/ 1040416 w 2472664"/>
              <a:gd name="connsiteY7" fmla="*/ 6835090 h 6858000"/>
              <a:gd name="connsiteX8" fmla="*/ 0 w 2472664"/>
              <a:gd name="connsiteY8" fmla="*/ 3429000 h 6858000"/>
              <a:gd name="connsiteX9" fmla="*/ 1040416 w 2472664"/>
              <a:gd name="connsiteY9" fmla="*/ 2291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72664" h="6858000">
                <a:moveTo>
                  <a:pt x="1056708" y="0"/>
                </a:moveTo>
                <a:lnTo>
                  <a:pt x="2472664" y="0"/>
                </a:lnTo>
                <a:lnTo>
                  <a:pt x="2400427" y="75768"/>
                </a:lnTo>
                <a:cubicBezTo>
                  <a:pt x="1595469" y="961418"/>
                  <a:pt x="1104861" y="2137915"/>
                  <a:pt x="1104861" y="3429000"/>
                </a:cubicBezTo>
                <a:cubicBezTo>
                  <a:pt x="1104861" y="4720086"/>
                  <a:pt x="1595469" y="5896583"/>
                  <a:pt x="2400427" y="6782233"/>
                </a:cubicBezTo>
                <a:lnTo>
                  <a:pt x="2472664" y="6858000"/>
                </a:lnTo>
                <a:lnTo>
                  <a:pt x="1056708" y="6858000"/>
                </a:lnTo>
                <a:lnTo>
                  <a:pt x="1040416" y="6835090"/>
                </a:lnTo>
                <a:cubicBezTo>
                  <a:pt x="383551" y="5862802"/>
                  <a:pt x="0" y="4690693"/>
                  <a:pt x="0" y="3429000"/>
                </a:cubicBezTo>
                <a:cubicBezTo>
                  <a:pt x="0" y="2167308"/>
                  <a:pt x="383551" y="995199"/>
                  <a:pt x="1040416" y="22911"/>
                </a:cubicBezTo>
                <a:close/>
              </a:path>
            </a:pathLst>
          </a:custGeom>
          <a:solidFill>
            <a:schemeClr val="accent6">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477023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4AC6C68-F125-48AD-A5B4-89AD5E7972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4C0E5DA-5624-49BC-AC1E-30229AA5B9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05709" y="682754"/>
            <a:ext cx="5492493" cy="5492493"/>
          </a:xfrm>
          <a:custGeom>
            <a:avLst/>
            <a:gdLst>
              <a:gd name="connsiteX0" fmla="*/ 2746247 w 5492493"/>
              <a:gd name="connsiteY0" fmla="*/ 0 h 5492493"/>
              <a:gd name="connsiteX1" fmla="*/ 5492493 w 5492493"/>
              <a:gd name="connsiteY1" fmla="*/ 2746247 h 5492493"/>
              <a:gd name="connsiteX2" fmla="*/ 2746247 w 5492493"/>
              <a:gd name="connsiteY2" fmla="*/ 5492493 h 5492493"/>
              <a:gd name="connsiteX3" fmla="*/ 0 w 5492493"/>
              <a:gd name="connsiteY3" fmla="*/ 2746247 h 5492493"/>
              <a:gd name="connsiteX4" fmla="*/ 2746247 w 5492493"/>
              <a:gd name="connsiteY4" fmla="*/ 0 h 5492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2493" h="5492493">
                <a:moveTo>
                  <a:pt x="2746247" y="0"/>
                </a:moveTo>
                <a:cubicBezTo>
                  <a:pt x="4262957" y="0"/>
                  <a:pt x="5492493" y="1229536"/>
                  <a:pt x="5492493" y="2746247"/>
                </a:cubicBezTo>
                <a:cubicBezTo>
                  <a:pt x="5492493" y="4262957"/>
                  <a:pt x="4262957" y="5492493"/>
                  <a:pt x="2746247" y="5492493"/>
                </a:cubicBezTo>
                <a:cubicBezTo>
                  <a:pt x="1229536" y="5492493"/>
                  <a:pt x="0" y="4262957"/>
                  <a:pt x="0" y="2746247"/>
                </a:cubicBezTo>
                <a:cubicBezTo>
                  <a:pt x="0" y="1229536"/>
                  <a:pt x="1229536" y="0"/>
                  <a:pt x="274624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25E157ED-E992-43F3-9A84-96C30A5C4A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4301542" y="3567390"/>
            <a:ext cx="2311806" cy="2303982"/>
          </a:xfrm>
          <a:custGeom>
            <a:avLst/>
            <a:gdLst>
              <a:gd name="connsiteX0" fmla="*/ 0 w 3108399"/>
              <a:gd name="connsiteY0" fmla="*/ 0 h 3097879"/>
              <a:gd name="connsiteX1" fmla="*/ 159985 w 3108399"/>
              <a:gd name="connsiteY1" fmla="*/ 4045 h 3097879"/>
              <a:gd name="connsiteX2" fmla="*/ 3092907 w 3108399"/>
              <a:gd name="connsiteY2" fmla="*/ 2791087 h 3097879"/>
              <a:gd name="connsiteX3" fmla="*/ 3108399 w 3108399"/>
              <a:gd name="connsiteY3" fmla="*/ 3097879 h 3097879"/>
              <a:gd name="connsiteX4" fmla="*/ 2470733 w 3108399"/>
              <a:gd name="connsiteY4" fmla="*/ 3097879 h 3097879"/>
              <a:gd name="connsiteX5" fmla="*/ 2458534 w 3108399"/>
              <a:gd name="connsiteY5" fmla="*/ 2856285 h 3097879"/>
              <a:gd name="connsiteX6" fmla="*/ 252674 w 3108399"/>
              <a:gd name="connsiteY6" fmla="*/ 650424 h 3097879"/>
              <a:gd name="connsiteX7" fmla="*/ 0 w 3108399"/>
              <a:gd name="connsiteY7" fmla="*/ 637665 h 3097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08399" h="3097879">
                <a:moveTo>
                  <a:pt x="0" y="0"/>
                </a:moveTo>
                <a:lnTo>
                  <a:pt x="159985" y="4045"/>
                </a:lnTo>
                <a:cubicBezTo>
                  <a:pt x="1696687" y="81941"/>
                  <a:pt x="2939004" y="1275632"/>
                  <a:pt x="3092907" y="2791087"/>
                </a:cubicBezTo>
                <a:lnTo>
                  <a:pt x="3108399" y="3097879"/>
                </a:lnTo>
                <a:lnTo>
                  <a:pt x="2470733" y="3097879"/>
                </a:lnTo>
                <a:lnTo>
                  <a:pt x="2458534" y="2856285"/>
                </a:lnTo>
                <a:cubicBezTo>
                  <a:pt x="2340416" y="1693197"/>
                  <a:pt x="1415762" y="768542"/>
                  <a:pt x="252674" y="650424"/>
                </a:cubicBezTo>
                <a:lnTo>
                  <a:pt x="0" y="637665"/>
                </a:ln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6A84A27-7A0D-4305-86F0-8CEDF98021E4}"/>
              </a:ext>
            </a:extLst>
          </p:cNvPr>
          <p:cNvSpPr>
            <a:spLocks noGrp="1"/>
          </p:cNvSpPr>
          <p:nvPr>
            <p:ph type="title"/>
          </p:nvPr>
        </p:nvSpPr>
        <p:spPr>
          <a:xfrm>
            <a:off x="2060812" y="1533463"/>
            <a:ext cx="4101152" cy="3514294"/>
          </a:xfrm>
        </p:spPr>
        <p:txBody>
          <a:bodyPr vert="horz" lIns="91440" tIns="45720" rIns="91440" bIns="45720" rtlCol="0" anchor="ctr">
            <a:normAutofit/>
          </a:bodyPr>
          <a:lstStyle/>
          <a:p>
            <a:r>
              <a:rPr lang="en-US" sz="8000" kern="1200">
                <a:solidFill>
                  <a:schemeClr val="tx1"/>
                </a:solidFill>
                <a:latin typeface="+mj-lt"/>
                <a:ea typeface="+mj-ea"/>
                <a:cs typeface="+mj-cs"/>
              </a:rPr>
              <a:t>Exercise!</a:t>
            </a:r>
          </a:p>
        </p:txBody>
      </p:sp>
      <p:sp>
        <p:nvSpPr>
          <p:cNvPr id="3" name="Text Placeholder 2">
            <a:extLst>
              <a:ext uri="{FF2B5EF4-FFF2-40B4-BE49-F238E27FC236}">
                <a16:creationId xmlns:a16="http://schemas.microsoft.com/office/drawing/2014/main" id="{9C5B1465-D534-4AA7-9EFC-A6D3CAE4D62B}"/>
              </a:ext>
            </a:extLst>
          </p:cNvPr>
          <p:cNvSpPr>
            <a:spLocks noGrp="1"/>
          </p:cNvSpPr>
          <p:nvPr>
            <p:ph type="body" idx="1"/>
          </p:nvPr>
        </p:nvSpPr>
        <p:spPr>
          <a:xfrm>
            <a:off x="7553305" y="2569757"/>
            <a:ext cx="3988244" cy="1441706"/>
          </a:xfrm>
        </p:spPr>
        <p:txBody>
          <a:bodyPr vert="horz" lIns="91440" tIns="45720" rIns="91440" bIns="45720" rtlCol="0" anchor="ctr">
            <a:normAutofit/>
          </a:bodyPr>
          <a:lstStyle/>
          <a:p>
            <a:r>
              <a:rPr lang="en-US" sz="3200" kern="1200">
                <a:solidFill>
                  <a:schemeClr val="tx1"/>
                </a:solidFill>
                <a:latin typeface="+mn-lt"/>
                <a:ea typeface="+mn-ea"/>
                <a:cs typeface="+mn-cs"/>
              </a:rPr>
              <a:t>Time to write a simple OpenAPI 3.0 Specification</a:t>
            </a:r>
          </a:p>
        </p:txBody>
      </p:sp>
      <p:sp>
        <p:nvSpPr>
          <p:cNvPr id="23" name="Oval 22">
            <a:extLst>
              <a:ext uri="{FF2B5EF4-FFF2-40B4-BE49-F238E27FC236}">
                <a16:creationId xmlns:a16="http://schemas.microsoft.com/office/drawing/2014/main" id="{AEFD253A-9BCA-430B-979A-AA2F8445D7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8360" y="3024171"/>
            <a:ext cx="435428" cy="435428"/>
          </a:xfrm>
          <a:prstGeom prst="ellipse">
            <a:avLst/>
          </a:pr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1195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4AB39-2390-9548-A859-66845ACE5340}"/>
              </a:ext>
            </a:extLst>
          </p:cNvPr>
          <p:cNvSpPr>
            <a:spLocks noGrp="1"/>
          </p:cNvSpPr>
          <p:nvPr>
            <p:ph type="title"/>
          </p:nvPr>
        </p:nvSpPr>
        <p:spPr/>
        <p:txBody>
          <a:bodyPr/>
          <a:lstStyle/>
          <a:p>
            <a:r>
              <a:rPr lang="en-US" dirty="0"/>
              <a:t>What is REST?</a:t>
            </a:r>
            <a:endParaRPr lang="en-ES" dirty="0"/>
          </a:p>
        </p:txBody>
      </p:sp>
      <p:sp>
        <p:nvSpPr>
          <p:cNvPr id="3" name="Content Placeholder 2">
            <a:extLst>
              <a:ext uri="{FF2B5EF4-FFF2-40B4-BE49-F238E27FC236}">
                <a16:creationId xmlns:a16="http://schemas.microsoft.com/office/drawing/2014/main" id="{98DD2E70-E7D4-494A-9EDB-C1FA37A139E2}"/>
              </a:ext>
            </a:extLst>
          </p:cNvPr>
          <p:cNvSpPr>
            <a:spLocks noGrp="1"/>
          </p:cNvSpPr>
          <p:nvPr>
            <p:ph idx="1"/>
          </p:nvPr>
        </p:nvSpPr>
        <p:spPr>
          <a:xfrm>
            <a:off x="838200" y="1686300"/>
            <a:ext cx="10515600" cy="1325563"/>
          </a:xfrm>
        </p:spPr>
        <p:txBody>
          <a:bodyPr/>
          <a:lstStyle/>
          <a:p>
            <a:pPr marL="0" indent="0">
              <a:buNone/>
            </a:pPr>
            <a:r>
              <a:rPr lang="en-US" dirty="0"/>
              <a:t>Representation State Transfer, a software architectural style. REST web services allow to access and manipulate </a:t>
            </a:r>
            <a:r>
              <a:rPr lang="en-US" b="1" dirty="0"/>
              <a:t>resources</a:t>
            </a:r>
            <a:r>
              <a:rPr lang="en-US" dirty="0"/>
              <a:t> by using a </a:t>
            </a:r>
            <a:r>
              <a:rPr lang="en-US" b="1" dirty="0"/>
              <a:t>uniform, idempotent (HTTP), </a:t>
            </a:r>
            <a:r>
              <a:rPr lang="en-US" dirty="0"/>
              <a:t>predefined set of </a:t>
            </a:r>
            <a:r>
              <a:rPr lang="en-US" b="1" dirty="0"/>
              <a:t>stateless</a:t>
            </a:r>
            <a:r>
              <a:rPr lang="en-US" dirty="0"/>
              <a:t> </a:t>
            </a:r>
            <a:r>
              <a:rPr lang="en-US" b="1" dirty="0"/>
              <a:t>operations</a:t>
            </a:r>
            <a:r>
              <a:rPr lang="en-US" dirty="0"/>
              <a:t>.</a:t>
            </a:r>
          </a:p>
          <a:p>
            <a:endParaRPr lang="en-ES" dirty="0"/>
          </a:p>
        </p:txBody>
      </p:sp>
      <p:sp>
        <p:nvSpPr>
          <p:cNvPr id="4" name="Text Placeholder 5">
            <a:extLst>
              <a:ext uri="{FF2B5EF4-FFF2-40B4-BE49-F238E27FC236}">
                <a16:creationId xmlns:a16="http://schemas.microsoft.com/office/drawing/2014/main" id="{E1AA0BD6-6D76-6B49-94B5-7CA5662E1D35}"/>
              </a:ext>
            </a:extLst>
          </p:cNvPr>
          <p:cNvSpPr txBox="1">
            <a:spLocks/>
          </p:cNvSpPr>
          <p:nvPr/>
        </p:nvSpPr>
        <p:spPr>
          <a:xfrm>
            <a:off x="632174" y="6271371"/>
            <a:ext cx="8064000" cy="1143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 dirty="0">
                <a:hlinkClick r:id="rId3"/>
              </a:rPr>
              <a:t>https://en.wikipedia.org/wiki/Representational_state_transfer</a:t>
            </a:r>
            <a:endParaRPr lang="en-US" sz="1000" dirty="0"/>
          </a:p>
        </p:txBody>
      </p:sp>
      <p:grpSp>
        <p:nvGrpSpPr>
          <p:cNvPr id="21" name="Group 20">
            <a:extLst>
              <a:ext uri="{FF2B5EF4-FFF2-40B4-BE49-F238E27FC236}">
                <a16:creationId xmlns:a16="http://schemas.microsoft.com/office/drawing/2014/main" id="{4ACB1D5E-3FA3-6F4B-9AEE-973AD8AB3C95}"/>
              </a:ext>
            </a:extLst>
          </p:cNvPr>
          <p:cNvGrpSpPr/>
          <p:nvPr/>
        </p:nvGrpSpPr>
        <p:grpSpPr>
          <a:xfrm>
            <a:off x="1062858" y="3319789"/>
            <a:ext cx="10066283" cy="2496405"/>
            <a:chOff x="1022172" y="3200388"/>
            <a:chExt cx="7771594" cy="1750739"/>
          </a:xfrm>
        </p:grpSpPr>
        <p:pic>
          <p:nvPicPr>
            <p:cNvPr id="5" name="Graphic 4" descr="Laptop">
              <a:extLst>
                <a:ext uri="{FF2B5EF4-FFF2-40B4-BE49-F238E27FC236}">
                  <a16:creationId xmlns:a16="http://schemas.microsoft.com/office/drawing/2014/main" id="{12C38508-8593-3A40-A47F-FCE8FB3C5E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22172" y="3373385"/>
              <a:ext cx="1278609" cy="1278609"/>
            </a:xfrm>
            <a:prstGeom prst="rect">
              <a:avLst/>
            </a:prstGeom>
          </p:spPr>
        </p:pic>
        <p:sp>
          <p:nvSpPr>
            <p:cNvPr id="6" name="Cloud 5">
              <a:extLst>
                <a:ext uri="{FF2B5EF4-FFF2-40B4-BE49-F238E27FC236}">
                  <a16:creationId xmlns:a16="http://schemas.microsoft.com/office/drawing/2014/main" id="{46C5CAA5-83A7-8943-8963-2C0F46C88762}"/>
                </a:ext>
              </a:extLst>
            </p:cNvPr>
            <p:cNvSpPr/>
            <p:nvPr/>
          </p:nvSpPr>
          <p:spPr>
            <a:xfrm>
              <a:off x="4081427" y="3442200"/>
              <a:ext cx="1619573" cy="117012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REST API</a:t>
              </a:r>
            </a:p>
          </p:txBody>
        </p:sp>
        <p:cxnSp>
          <p:nvCxnSpPr>
            <p:cNvPr id="7" name="Straight Arrow Connector 6">
              <a:extLst>
                <a:ext uri="{FF2B5EF4-FFF2-40B4-BE49-F238E27FC236}">
                  <a16:creationId xmlns:a16="http://schemas.microsoft.com/office/drawing/2014/main" id="{776F7387-6D7B-9A41-86D5-F238737C4BCC}"/>
                </a:ext>
              </a:extLst>
            </p:cNvPr>
            <p:cNvCxnSpPr>
              <a:cxnSpLocks/>
            </p:cNvCxnSpPr>
            <p:nvPr/>
          </p:nvCxnSpPr>
          <p:spPr>
            <a:xfrm>
              <a:off x="2315777" y="3781587"/>
              <a:ext cx="1677876" cy="0"/>
            </a:xfrm>
            <a:prstGeom prst="straightConnector1">
              <a:avLst/>
            </a:prstGeom>
            <a:ln w="571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a:extLst>
                <a:ext uri="{FF2B5EF4-FFF2-40B4-BE49-F238E27FC236}">
                  <a16:creationId xmlns:a16="http://schemas.microsoft.com/office/drawing/2014/main" id="{C8DB0B74-56B0-2644-8860-D773B4243262}"/>
                </a:ext>
              </a:extLst>
            </p:cNvPr>
            <p:cNvCxnSpPr>
              <a:cxnSpLocks/>
            </p:cNvCxnSpPr>
            <p:nvPr/>
          </p:nvCxnSpPr>
          <p:spPr>
            <a:xfrm flipH="1">
              <a:off x="2450604" y="4205207"/>
              <a:ext cx="1473810" cy="0"/>
            </a:xfrm>
            <a:prstGeom prst="straightConnector1">
              <a:avLst/>
            </a:prstGeom>
            <a:ln w="571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a:extLst>
                <a:ext uri="{FF2B5EF4-FFF2-40B4-BE49-F238E27FC236}">
                  <a16:creationId xmlns:a16="http://schemas.microsoft.com/office/drawing/2014/main" id="{70D73A5C-4FF9-C541-BF01-C370A8544F1C}"/>
                </a:ext>
              </a:extLst>
            </p:cNvPr>
            <p:cNvCxnSpPr>
              <a:cxnSpLocks/>
            </p:cNvCxnSpPr>
            <p:nvPr/>
          </p:nvCxnSpPr>
          <p:spPr>
            <a:xfrm>
              <a:off x="5820374" y="3781587"/>
              <a:ext cx="1742955" cy="0"/>
            </a:xfrm>
            <a:prstGeom prst="straightConnector1">
              <a:avLst/>
            </a:prstGeom>
            <a:ln w="571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cxnSp>
          <p:nvCxnSpPr>
            <p:cNvPr id="10" name="Straight Arrow Connector 9">
              <a:extLst>
                <a:ext uri="{FF2B5EF4-FFF2-40B4-BE49-F238E27FC236}">
                  <a16:creationId xmlns:a16="http://schemas.microsoft.com/office/drawing/2014/main" id="{2D9DFB9B-897E-6E4B-B182-2DA0CD3BF754}"/>
                </a:ext>
              </a:extLst>
            </p:cNvPr>
            <p:cNvCxnSpPr>
              <a:cxnSpLocks/>
            </p:cNvCxnSpPr>
            <p:nvPr/>
          </p:nvCxnSpPr>
          <p:spPr>
            <a:xfrm flipH="1">
              <a:off x="5906585" y="4205207"/>
              <a:ext cx="1590188" cy="0"/>
            </a:xfrm>
            <a:prstGeom prst="straightConnector1">
              <a:avLst/>
            </a:prstGeom>
            <a:ln w="57150">
              <a:solidFill>
                <a:schemeClr val="accent1"/>
              </a:solidFill>
              <a:tailEnd type="triangle"/>
            </a:ln>
          </p:spPr>
          <p:style>
            <a:lnRef idx="3">
              <a:schemeClr val="accent1"/>
            </a:lnRef>
            <a:fillRef idx="0">
              <a:schemeClr val="accent1"/>
            </a:fillRef>
            <a:effectRef idx="2">
              <a:schemeClr val="accent1"/>
            </a:effectRef>
            <a:fontRef idx="minor">
              <a:schemeClr val="tx1"/>
            </a:fontRef>
          </p:style>
        </p:cxnSp>
        <p:pic>
          <p:nvPicPr>
            <p:cNvPr id="11" name="Graphic 10" descr="Database">
              <a:extLst>
                <a:ext uri="{FF2B5EF4-FFF2-40B4-BE49-F238E27FC236}">
                  <a16:creationId xmlns:a16="http://schemas.microsoft.com/office/drawing/2014/main" id="{4C0DA279-ABD2-0549-8F3D-7A94B3D2B5F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63329" y="3381885"/>
              <a:ext cx="1230437" cy="1230437"/>
            </a:xfrm>
            <a:prstGeom prst="rect">
              <a:avLst/>
            </a:prstGeom>
          </p:spPr>
        </p:pic>
        <p:sp>
          <p:nvSpPr>
            <p:cNvPr id="12" name="TextBox 11">
              <a:extLst>
                <a:ext uri="{FF2B5EF4-FFF2-40B4-BE49-F238E27FC236}">
                  <a16:creationId xmlns:a16="http://schemas.microsoft.com/office/drawing/2014/main" id="{E1BCC8B2-BC32-CA49-85A0-755BB9F4D0D2}"/>
                </a:ext>
              </a:extLst>
            </p:cNvPr>
            <p:cNvSpPr txBox="1"/>
            <p:nvPr/>
          </p:nvSpPr>
          <p:spPr>
            <a:xfrm>
              <a:off x="2379288" y="3408137"/>
              <a:ext cx="1735307" cy="369332"/>
            </a:xfrm>
            <a:prstGeom prst="rect">
              <a:avLst/>
            </a:prstGeom>
            <a:noFill/>
          </p:spPr>
          <p:txBody>
            <a:bodyPr wrap="square" rtlCol="0">
              <a:spAutoFit/>
            </a:bodyPr>
            <a:lstStyle/>
            <a:p>
              <a:r>
                <a:rPr lang="en-US" dirty="0"/>
                <a:t>GET /accounts</a:t>
              </a:r>
            </a:p>
          </p:txBody>
        </p:sp>
        <p:sp>
          <p:nvSpPr>
            <p:cNvPr id="13" name="TextBox 12">
              <a:extLst>
                <a:ext uri="{FF2B5EF4-FFF2-40B4-BE49-F238E27FC236}">
                  <a16:creationId xmlns:a16="http://schemas.microsoft.com/office/drawing/2014/main" id="{FA1B6605-896C-7244-AA1C-404863566C66}"/>
                </a:ext>
              </a:extLst>
            </p:cNvPr>
            <p:cNvSpPr txBox="1"/>
            <p:nvPr/>
          </p:nvSpPr>
          <p:spPr>
            <a:xfrm>
              <a:off x="2598042" y="4304796"/>
              <a:ext cx="1735307" cy="646331"/>
            </a:xfrm>
            <a:prstGeom prst="rect">
              <a:avLst/>
            </a:prstGeom>
            <a:noFill/>
          </p:spPr>
          <p:txBody>
            <a:bodyPr wrap="square" rtlCol="0">
              <a:spAutoFit/>
            </a:bodyPr>
            <a:lstStyle/>
            <a:p>
              <a:r>
                <a:rPr lang="en-US" dirty="0"/>
                <a:t>Response (JSON, XML, etc.)</a:t>
              </a:r>
            </a:p>
          </p:txBody>
        </p:sp>
        <p:sp>
          <p:nvSpPr>
            <p:cNvPr id="14" name="TextBox 13">
              <a:extLst>
                <a:ext uri="{FF2B5EF4-FFF2-40B4-BE49-F238E27FC236}">
                  <a16:creationId xmlns:a16="http://schemas.microsoft.com/office/drawing/2014/main" id="{56EB840C-AF67-804B-A6C7-45379E4E69A4}"/>
                </a:ext>
              </a:extLst>
            </p:cNvPr>
            <p:cNvSpPr txBox="1"/>
            <p:nvPr/>
          </p:nvSpPr>
          <p:spPr>
            <a:xfrm>
              <a:off x="5824198" y="3200388"/>
              <a:ext cx="1735307" cy="584775"/>
            </a:xfrm>
            <a:prstGeom prst="rect">
              <a:avLst/>
            </a:prstGeom>
            <a:noFill/>
          </p:spPr>
          <p:txBody>
            <a:bodyPr wrap="square" rtlCol="0">
              <a:spAutoFit/>
            </a:bodyPr>
            <a:lstStyle/>
            <a:p>
              <a:r>
                <a:rPr lang="en-US" sz="1600" dirty="0"/>
                <a:t>Stuff happening behind the scenes</a:t>
              </a:r>
            </a:p>
          </p:txBody>
        </p:sp>
        <p:sp>
          <p:nvSpPr>
            <p:cNvPr id="15" name="TextBox 14">
              <a:extLst>
                <a:ext uri="{FF2B5EF4-FFF2-40B4-BE49-F238E27FC236}">
                  <a16:creationId xmlns:a16="http://schemas.microsoft.com/office/drawing/2014/main" id="{6235996A-0D60-5E43-90C4-577EFD6AB378}"/>
                </a:ext>
              </a:extLst>
            </p:cNvPr>
            <p:cNvSpPr txBox="1"/>
            <p:nvPr/>
          </p:nvSpPr>
          <p:spPr>
            <a:xfrm>
              <a:off x="1343060" y="3781587"/>
              <a:ext cx="626293" cy="646331"/>
            </a:xfrm>
            <a:prstGeom prst="rect">
              <a:avLst/>
            </a:prstGeom>
            <a:noFill/>
          </p:spPr>
          <p:txBody>
            <a:bodyPr wrap="square" rtlCol="0">
              <a:spAutoFit/>
            </a:bodyPr>
            <a:lstStyle/>
            <a:p>
              <a:r>
                <a:rPr lang="en-US" dirty="0"/>
                <a:t>Client</a:t>
              </a:r>
            </a:p>
          </p:txBody>
        </p:sp>
        <p:sp>
          <p:nvSpPr>
            <p:cNvPr id="16" name="TextBox 15">
              <a:extLst>
                <a:ext uri="{FF2B5EF4-FFF2-40B4-BE49-F238E27FC236}">
                  <a16:creationId xmlns:a16="http://schemas.microsoft.com/office/drawing/2014/main" id="{F915B24C-B534-A943-A902-7CFBEFF7521C}"/>
                </a:ext>
              </a:extLst>
            </p:cNvPr>
            <p:cNvSpPr txBox="1"/>
            <p:nvPr/>
          </p:nvSpPr>
          <p:spPr>
            <a:xfrm>
              <a:off x="7854203" y="4513363"/>
              <a:ext cx="842463" cy="369332"/>
            </a:xfrm>
            <a:prstGeom prst="rect">
              <a:avLst/>
            </a:prstGeom>
            <a:noFill/>
          </p:spPr>
          <p:txBody>
            <a:bodyPr wrap="square" rtlCol="0">
              <a:spAutoFit/>
            </a:bodyPr>
            <a:lstStyle/>
            <a:p>
              <a:r>
                <a:rPr lang="en-US" dirty="0"/>
                <a:t>Data</a:t>
              </a:r>
            </a:p>
          </p:txBody>
        </p:sp>
      </p:grpSp>
    </p:spTree>
    <p:extLst>
      <p:ext uri="{BB962C8B-B14F-4D97-AF65-F5344CB8AC3E}">
        <p14:creationId xmlns:p14="http://schemas.microsoft.com/office/powerpoint/2010/main" val="23054817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967CB2-C79E-437C-8138-F781ECC20675}"/>
              </a:ext>
            </a:extLst>
          </p:cNvPr>
          <p:cNvSpPr>
            <a:spLocks noGrp="1"/>
          </p:cNvSpPr>
          <p:nvPr>
            <p:ph type="title"/>
          </p:nvPr>
        </p:nvSpPr>
        <p:spPr>
          <a:xfrm>
            <a:off x="720000" y="365653"/>
            <a:ext cx="10515600" cy="1325563"/>
          </a:xfrm>
        </p:spPr>
        <p:txBody>
          <a:bodyPr/>
          <a:lstStyle/>
          <a:p>
            <a:r>
              <a:rPr lang="en-US"/>
              <a:t>Improve the Gelato API</a:t>
            </a:r>
            <a:endParaRPr lang="en-US" dirty="0"/>
          </a:p>
        </p:txBody>
      </p:sp>
      <p:sp>
        <p:nvSpPr>
          <p:cNvPr id="7" name="Content Placeholder 6">
            <a:extLst>
              <a:ext uri="{FF2B5EF4-FFF2-40B4-BE49-F238E27FC236}">
                <a16:creationId xmlns:a16="http://schemas.microsoft.com/office/drawing/2014/main" id="{358AB585-D255-45F4-B3BC-DA537CE096BA}"/>
              </a:ext>
            </a:extLst>
          </p:cNvPr>
          <p:cNvSpPr>
            <a:spLocks noGrp="1"/>
          </p:cNvSpPr>
          <p:nvPr>
            <p:ph idx="1"/>
          </p:nvPr>
        </p:nvSpPr>
        <p:spPr>
          <a:xfrm>
            <a:off x="720000" y="1691216"/>
            <a:ext cx="10752000" cy="4452784"/>
          </a:xfrm>
        </p:spPr>
        <p:txBody>
          <a:bodyPr>
            <a:normAutofit fontScale="70000" lnSpcReduction="20000"/>
          </a:bodyPr>
          <a:lstStyle/>
          <a:p>
            <a:pPr marL="0" indent="0">
              <a:buNone/>
            </a:pPr>
            <a:r>
              <a:rPr lang="en-US"/>
              <a:t>The Gelato API lets everyone get data on ice creams and toppings. With proper authentication, users can also add ice creams, toppings, and customers. Let’s improve it!</a:t>
            </a:r>
          </a:p>
          <a:p>
            <a:pPr marL="0" indent="0">
              <a:buNone/>
            </a:pPr>
            <a:endParaRPr lang="en-US"/>
          </a:p>
          <a:p>
            <a:r>
              <a:rPr lang="en-US"/>
              <a:t>Open Swagger Editor and load the </a:t>
            </a:r>
            <a:r>
              <a:rPr lang="en-US">
                <a:latin typeface="Consolas" panose="020B0609020204030204" pitchFamily="49" charset="0"/>
              </a:rPr>
              <a:t>gelato.yaml</a:t>
            </a:r>
            <a:r>
              <a:rPr lang="en-US"/>
              <a:t> file from here: </a:t>
            </a:r>
            <a:br>
              <a:rPr lang="en-US"/>
            </a:br>
            <a:br>
              <a:rPr lang="en-US"/>
            </a:br>
            <a:r>
              <a:rPr lang="en-US" sz="2133">
                <a:hlinkClick r:id="rId3"/>
              </a:rPr>
              <a:t>http://bit.do/gelatoapi</a:t>
            </a:r>
            <a:r>
              <a:rPr lang="en-US" sz="2133"/>
              <a:t> </a:t>
            </a:r>
          </a:p>
          <a:p>
            <a:endParaRPr lang="en-US"/>
          </a:p>
          <a:p>
            <a:pPr marL="304792" indent="-304792">
              <a:buFont typeface="+mj-lt"/>
              <a:buAutoNum type="arabicPeriod"/>
            </a:pPr>
            <a:r>
              <a:rPr lang="en-US"/>
              <a:t>Add contact information to the </a:t>
            </a:r>
            <a:r>
              <a:rPr lang="en-US">
                <a:latin typeface="Consolas" panose="020B0609020204030204" pitchFamily="49" charset="0"/>
              </a:rPr>
              <a:t>info</a:t>
            </a:r>
            <a:r>
              <a:rPr lang="en-US"/>
              <a:t> object</a:t>
            </a:r>
          </a:p>
          <a:p>
            <a:pPr marL="304792" indent="-304792">
              <a:buFont typeface="+mj-lt"/>
              <a:buAutoNum type="arabicPeriod"/>
            </a:pPr>
            <a:r>
              <a:rPr lang="en-US"/>
              <a:t>Add the </a:t>
            </a:r>
            <a:r>
              <a:rPr lang="en-US">
                <a:latin typeface="Consolas" panose="020B0609020204030204" pitchFamily="49" charset="0"/>
              </a:rPr>
              <a:t>gelatoKey</a:t>
            </a:r>
            <a:r>
              <a:rPr lang="en-US"/>
              <a:t> security to the POST operations</a:t>
            </a:r>
          </a:p>
          <a:p>
            <a:pPr marL="304792" indent="-304792">
              <a:buFont typeface="+mj-lt"/>
              <a:buAutoNum type="arabicPeriod"/>
            </a:pPr>
            <a:r>
              <a:rPr lang="en-US"/>
              <a:t>Define the </a:t>
            </a:r>
            <a:r>
              <a:rPr lang="en-US">
                <a:latin typeface="Consolas" panose="020B0609020204030204" pitchFamily="49" charset="0"/>
              </a:rPr>
              <a:t>topping</a:t>
            </a:r>
            <a:r>
              <a:rPr lang="en-US"/>
              <a:t> schema in </a:t>
            </a:r>
            <a:r>
              <a:rPr lang="en-US">
                <a:latin typeface="Consolas" panose="020B0609020204030204" pitchFamily="49" charset="0"/>
              </a:rPr>
              <a:t>components</a:t>
            </a:r>
            <a:r>
              <a:rPr lang="en-US"/>
              <a:t> (toppings need to have an </a:t>
            </a:r>
            <a:r>
              <a:rPr lang="en-US">
                <a:latin typeface="Consolas" panose="020B0609020204030204" pitchFamily="49" charset="0"/>
              </a:rPr>
              <a:t>id</a:t>
            </a:r>
            <a:r>
              <a:rPr lang="en-US"/>
              <a:t>)</a:t>
            </a:r>
          </a:p>
          <a:p>
            <a:pPr marL="304792" indent="-304792">
              <a:buFont typeface="+mj-lt"/>
              <a:buAutoNum type="arabicPeriod"/>
            </a:pPr>
            <a:r>
              <a:rPr lang="en-US"/>
              <a:t>Add a DELETE operation to get rid of a </a:t>
            </a:r>
            <a:r>
              <a:rPr lang="en-US">
                <a:latin typeface="Consolas" panose="020B0609020204030204" pitchFamily="49" charset="0"/>
              </a:rPr>
              <a:t>topping</a:t>
            </a:r>
            <a:r>
              <a:rPr lang="en-US"/>
              <a:t> via its </a:t>
            </a:r>
            <a:r>
              <a:rPr lang="en-US">
                <a:latin typeface="Consolas" panose="020B0609020204030204" pitchFamily="49" charset="0"/>
              </a:rPr>
              <a:t>id</a:t>
            </a:r>
            <a:r>
              <a:rPr lang="en-US"/>
              <a:t> (don’t forget to tag it and add security)</a:t>
            </a:r>
          </a:p>
          <a:p>
            <a:pPr marL="304792" indent="-304792">
              <a:buFont typeface="+mj-lt"/>
              <a:buAutoNum type="arabicPeriod"/>
            </a:pPr>
            <a:r>
              <a:rPr lang="en-US"/>
              <a:t>Add the </a:t>
            </a:r>
            <a:r>
              <a:rPr lang="en-US">
                <a:latin typeface="Consolas" panose="020B0609020204030204" pitchFamily="49" charset="0"/>
              </a:rPr>
              <a:t>person</a:t>
            </a:r>
            <a:r>
              <a:rPr lang="en-US"/>
              <a:t> object properties to the </a:t>
            </a:r>
            <a:r>
              <a:rPr lang="en-US">
                <a:latin typeface="Consolas" panose="020B0609020204030204" pitchFamily="49" charset="0"/>
              </a:rPr>
              <a:t>customer</a:t>
            </a:r>
            <a:r>
              <a:rPr lang="en-US"/>
              <a:t> object via inheritance</a:t>
            </a:r>
          </a:p>
          <a:p>
            <a:pPr marL="304792" indent="-304792">
              <a:buFont typeface="+mj-lt"/>
              <a:buAutoNum type="arabicPeriod"/>
            </a:pPr>
            <a:r>
              <a:rPr lang="en-US"/>
              <a:t>Complete the POST operation to add a new customer (hint: it needs request data)</a:t>
            </a:r>
          </a:p>
          <a:p>
            <a:pPr marL="304792" indent="-304792">
              <a:buFont typeface="+mj-lt"/>
              <a:buAutoNum type="arabicPeriod"/>
            </a:pPr>
            <a:r>
              <a:rPr lang="en-US"/>
              <a:t>Check that the specification is valid and generate .NET server code from the specification</a:t>
            </a:r>
            <a:endParaRPr lang="en-US" dirty="0"/>
          </a:p>
        </p:txBody>
      </p:sp>
    </p:spTree>
    <p:extLst>
      <p:ext uri="{BB962C8B-B14F-4D97-AF65-F5344CB8AC3E}">
        <p14:creationId xmlns:p14="http://schemas.microsoft.com/office/powerpoint/2010/main" val="2843541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E3D55-3EC6-2C4A-B780-958E132F4699}"/>
              </a:ext>
            </a:extLst>
          </p:cNvPr>
          <p:cNvSpPr>
            <a:spLocks noGrp="1"/>
          </p:cNvSpPr>
          <p:nvPr>
            <p:ph type="title"/>
          </p:nvPr>
        </p:nvSpPr>
        <p:spPr/>
        <p:txBody>
          <a:bodyPr/>
          <a:lstStyle/>
          <a:p>
            <a:r>
              <a:rPr lang="en-ES" dirty="0"/>
              <a:t>Resources are stuff, not what you do on stuff</a:t>
            </a:r>
          </a:p>
        </p:txBody>
      </p:sp>
      <p:sp>
        <p:nvSpPr>
          <p:cNvPr id="3" name="Content Placeholder 2">
            <a:extLst>
              <a:ext uri="{FF2B5EF4-FFF2-40B4-BE49-F238E27FC236}">
                <a16:creationId xmlns:a16="http://schemas.microsoft.com/office/drawing/2014/main" id="{FC6A7135-FD95-2C4D-AA59-DEC40F9199A8}"/>
              </a:ext>
            </a:extLst>
          </p:cNvPr>
          <p:cNvSpPr>
            <a:spLocks noGrp="1"/>
          </p:cNvSpPr>
          <p:nvPr>
            <p:ph idx="1"/>
          </p:nvPr>
        </p:nvSpPr>
        <p:spPr/>
        <p:txBody>
          <a:bodyPr/>
          <a:lstStyle/>
          <a:p>
            <a:r>
              <a:rPr lang="en-ES" dirty="0"/>
              <a:t>A resource are objetcs you manipulate using the API, from data to states to attributes. But they can’t be </a:t>
            </a:r>
            <a:r>
              <a:rPr lang="en-ES" i="1" dirty="0"/>
              <a:t>actions!</a:t>
            </a:r>
          </a:p>
          <a:p>
            <a:pPr lvl="1"/>
            <a:r>
              <a:rPr lang="en-ES" dirty="0"/>
              <a:t>✅ POST /pictures/1/metadata</a:t>
            </a:r>
          </a:p>
          <a:p>
            <a:pPr lvl="1"/>
            <a:r>
              <a:rPr lang="en-ES" dirty="0"/>
              <a:t>🛑 POST /pictures/1/delete</a:t>
            </a:r>
          </a:p>
          <a:p>
            <a:r>
              <a:rPr lang="en-ES" dirty="0"/>
              <a:t>Resources have identifiers (that’s why you usually pluralize the nouns)</a:t>
            </a:r>
          </a:p>
          <a:p>
            <a:r>
              <a:rPr lang="en-ES" dirty="0"/>
              <a:t>Resources usually carry a data model</a:t>
            </a:r>
          </a:p>
          <a:p>
            <a:r>
              <a:rPr lang="en-ES" dirty="0"/>
              <a:t>Technical writers have </a:t>
            </a:r>
            <a:r>
              <a:rPr lang="en-ES" b="1" dirty="0"/>
              <a:t>much</a:t>
            </a:r>
            <a:r>
              <a:rPr lang="en-ES" dirty="0"/>
              <a:t> to say about resource naming and styling</a:t>
            </a:r>
          </a:p>
        </p:txBody>
      </p:sp>
      <p:sp>
        <p:nvSpPr>
          <p:cNvPr id="4" name="Rectangle 3">
            <a:extLst>
              <a:ext uri="{FF2B5EF4-FFF2-40B4-BE49-F238E27FC236}">
                <a16:creationId xmlns:a16="http://schemas.microsoft.com/office/drawing/2014/main" id="{87D3143E-36C9-C14C-85E4-6F91AE83724F}"/>
              </a:ext>
            </a:extLst>
          </p:cNvPr>
          <p:cNvSpPr/>
          <p:nvPr/>
        </p:nvSpPr>
        <p:spPr>
          <a:xfrm>
            <a:off x="838200" y="5483037"/>
            <a:ext cx="3940181" cy="369332"/>
          </a:xfrm>
          <a:prstGeom prst="rect">
            <a:avLst/>
          </a:prstGeom>
        </p:spPr>
        <p:txBody>
          <a:bodyPr wrap="none">
            <a:spAutoFit/>
          </a:bodyPr>
          <a:lstStyle/>
          <a:p>
            <a:r>
              <a:rPr lang="en-GB" dirty="0">
                <a:hlinkClick r:id="rId3"/>
              </a:rPr>
              <a:t>https://restfulapi.net/resource-naming/</a:t>
            </a:r>
            <a:endParaRPr lang="en-ES" dirty="0"/>
          </a:p>
        </p:txBody>
      </p:sp>
    </p:spTree>
    <p:extLst>
      <p:ext uri="{BB962C8B-B14F-4D97-AF65-F5344CB8AC3E}">
        <p14:creationId xmlns:p14="http://schemas.microsoft.com/office/powerpoint/2010/main" val="358980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21F9-F387-9E4D-BCD9-DEA5FDD57526}"/>
              </a:ext>
            </a:extLst>
          </p:cNvPr>
          <p:cNvSpPr>
            <a:spLocks noGrp="1"/>
          </p:cNvSpPr>
          <p:nvPr>
            <p:ph type="title"/>
          </p:nvPr>
        </p:nvSpPr>
        <p:spPr/>
        <p:txBody>
          <a:bodyPr/>
          <a:lstStyle/>
          <a:p>
            <a:r>
              <a:rPr lang="en-ES" dirty="0"/>
              <a:t>Uniform set of operations: HTTP verbs</a:t>
            </a:r>
          </a:p>
        </p:txBody>
      </p:sp>
      <p:sp>
        <p:nvSpPr>
          <p:cNvPr id="3" name="Content Placeholder 2">
            <a:extLst>
              <a:ext uri="{FF2B5EF4-FFF2-40B4-BE49-F238E27FC236}">
                <a16:creationId xmlns:a16="http://schemas.microsoft.com/office/drawing/2014/main" id="{B9DF319C-A5AD-094D-8040-D62EB2731789}"/>
              </a:ext>
            </a:extLst>
          </p:cNvPr>
          <p:cNvSpPr>
            <a:spLocks noGrp="1"/>
          </p:cNvSpPr>
          <p:nvPr>
            <p:ph idx="1"/>
          </p:nvPr>
        </p:nvSpPr>
        <p:spPr/>
        <p:txBody>
          <a:bodyPr/>
          <a:lstStyle/>
          <a:p>
            <a:r>
              <a:rPr lang="en-ES" dirty="0"/>
              <a:t>GET: Retrieve a resource or a list of resources</a:t>
            </a:r>
          </a:p>
          <a:p>
            <a:r>
              <a:rPr lang="en-ES" dirty="0"/>
              <a:t>POST: Create a resource or a list of resources, or send data</a:t>
            </a:r>
          </a:p>
          <a:p>
            <a:r>
              <a:rPr lang="en-ES" dirty="0"/>
              <a:t>PUT: Update a resource or a list of resources</a:t>
            </a:r>
          </a:p>
          <a:p>
            <a:r>
              <a:rPr lang="en-ES" dirty="0"/>
              <a:t>PATCH: Partially update a resource or a list of resources</a:t>
            </a:r>
          </a:p>
          <a:p>
            <a:r>
              <a:rPr lang="en-ES" dirty="0"/>
              <a:t>DELETE: Removes or disable a resource or a list of resources</a:t>
            </a:r>
          </a:p>
          <a:p>
            <a:endParaRPr lang="en-ES" dirty="0"/>
          </a:p>
          <a:p>
            <a:pPr marL="0" indent="0">
              <a:buNone/>
            </a:pPr>
            <a:r>
              <a:rPr lang="en-ES" dirty="0"/>
              <a:t>All you’ll find are recommendations: actions can be implemented in a variety of non-standard ways – check with your engineering team!</a:t>
            </a:r>
          </a:p>
          <a:p>
            <a:endParaRPr lang="en-ES" dirty="0"/>
          </a:p>
        </p:txBody>
      </p:sp>
    </p:spTree>
    <p:extLst>
      <p:ext uri="{BB962C8B-B14F-4D97-AF65-F5344CB8AC3E}">
        <p14:creationId xmlns:p14="http://schemas.microsoft.com/office/powerpoint/2010/main" val="38151852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453AC-CF38-F648-9778-687BF777B9DB}"/>
              </a:ext>
            </a:extLst>
          </p:cNvPr>
          <p:cNvSpPr>
            <a:spLocks noGrp="1"/>
          </p:cNvSpPr>
          <p:nvPr>
            <p:ph type="title"/>
          </p:nvPr>
        </p:nvSpPr>
        <p:spPr/>
        <p:txBody>
          <a:bodyPr/>
          <a:lstStyle/>
          <a:p>
            <a:r>
              <a:rPr lang="en-ES" dirty="0"/>
              <a:t>Design is Documentation is Design</a:t>
            </a:r>
          </a:p>
        </p:txBody>
      </p:sp>
      <p:sp>
        <p:nvSpPr>
          <p:cNvPr id="3" name="Content Placeholder 2">
            <a:extLst>
              <a:ext uri="{FF2B5EF4-FFF2-40B4-BE49-F238E27FC236}">
                <a16:creationId xmlns:a16="http://schemas.microsoft.com/office/drawing/2014/main" id="{4ACE5095-85B4-4C4C-9523-43513BAA94D0}"/>
              </a:ext>
            </a:extLst>
          </p:cNvPr>
          <p:cNvSpPr>
            <a:spLocks noGrp="1"/>
          </p:cNvSpPr>
          <p:nvPr>
            <p:ph idx="1"/>
          </p:nvPr>
        </p:nvSpPr>
        <p:spPr/>
        <p:txBody>
          <a:bodyPr>
            <a:normAutofit lnSpcReduction="10000"/>
          </a:bodyPr>
          <a:lstStyle/>
          <a:p>
            <a:r>
              <a:rPr lang="en-ES" dirty="0"/>
              <a:t>You should not limit yourself to the task of documenting the API</a:t>
            </a:r>
          </a:p>
          <a:p>
            <a:r>
              <a:rPr lang="en-ES" dirty="0"/>
              <a:t>As an API technical writer, you’ve a complete view of the whole API</a:t>
            </a:r>
          </a:p>
          <a:p>
            <a:r>
              <a:rPr lang="en-ES" dirty="0"/>
              <a:t>You can, and should, help the engineering team to decide:</a:t>
            </a:r>
          </a:p>
          <a:p>
            <a:pPr lvl="1"/>
            <a:r>
              <a:rPr lang="en-ES" dirty="0"/>
              <a:t>Naming and formatting conventions for the API</a:t>
            </a:r>
          </a:p>
          <a:p>
            <a:pPr lvl="1"/>
            <a:r>
              <a:rPr lang="en-ES" dirty="0"/>
              <a:t>Structure of the API</a:t>
            </a:r>
          </a:p>
          <a:p>
            <a:pPr lvl="1"/>
            <a:r>
              <a:rPr lang="en-ES" dirty="0"/>
              <a:t>Style guide for summaries, examples, and descriptions</a:t>
            </a:r>
          </a:p>
          <a:p>
            <a:pPr lvl="1"/>
            <a:r>
              <a:rPr lang="en-ES" dirty="0"/>
              <a:t>Text for the error codes</a:t>
            </a:r>
          </a:p>
          <a:p>
            <a:pPr lvl="1"/>
            <a:r>
              <a:rPr lang="en-ES" dirty="0"/>
              <a:t>Examples</a:t>
            </a:r>
          </a:p>
          <a:p>
            <a:r>
              <a:rPr lang="en-ES" dirty="0"/>
              <a:t>If nobody is in charge, take the helm</a:t>
            </a:r>
          </a:p>
          <a:p>
            <a:r>
              <a:rPr lang="en-ES" dirty="0"/>
              <a:t>Recruit architects / lead engineers to deal with the most technical bits</a:t>
            </a:r>
          </a:p>
        </p:txBody>
      </p:sp>
    </p:spTree>
    <p:extLst>
      <p:ext uri="{BB962C8B-B14F-4D97-AF65-F5344CB8AC3E}">
        <p14:creationId xmlns:p14="http://schemas.microsoft.com/office/powerpoint/2010/main" val="1394034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23E859E-BCBF-4E66-BDB2-B45C407894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2741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A9AEE7E-B925-446D-8A61-75BFE40B8B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45716" b="33968"/>
          <a:stretch/>
        </p:blipFill>
        <p:spPr>
          <a:xfrm>
            <a:off x="0" y="1217573"/>
            <a:ext cx="12192000" cy="1393277"/>
          </a:xfrm>
          <a:custGeom>
            <a:avLst/>
            <a:gdLst>
              <a:gd name="connsiteX0" fmla="*/ 0 w 12192000"/>
              <a:gd name="connsiteY0" fmla="*/ 0 h 3049325"/>
              <a:gd name="connsiteX1" fmla="*/ 12192000 w 12192000"/>
              <a:gd name="connsiteY1" fmla="*/ 0 h 3049325"/>
              <a:gd name="connsiteX2" fmla="*/ 12192000 w 12192000"/>
              <a:gd name="connsiteY2" fmla="*/ 3049325 h 3049325"/>
              <a:gd name="connsiteX3" fmla="*/ 0 w 12192000"/>
              <a:gd name="connsiteY3" fmla="*/ 3049325 h 3049325"/>
            </a:gdLst>
            <a:ahLst/>
            <a:cxnLst>
              <a:cxn ang="0">
                <a:pos x="connsiteX0" y="connsiteY0"/>
              </a:cxn>
              <a:cxn ang="0">
                <a:pos x="connsiteX1" y="connsiteY1"/>
              </a:cxn>
              <a:cxn ang="0">
                <a:pos x="connsiteX2" y="connsiteY2"/>
              </a:cxn>
              <a:cxn ang="0">
                <a:pos x="connsiteX3" y="connsiteY3"/>
              </a:cxn>
            </a:cxnLst>
            <a:rect l="l" t="t" r="r" b="b"/>
            <a:pathLst>
              <a:path w="12192000" h="3049325">
                <a:moveTo>
                  <a:pt x="0" y="0"/>
                </a:moveTo>
                <a:lnTo>
                  <a:pt x="12192000" y="0"/>
                </a:lnTo>
                <a:lnTo>
                  <a:pt x="12192000" y="3049325"/>
                </a:lnTo>
                <a:lnTo>
                  <a:pt x="0" y="3049325"/>
                </a:lnTo>
                <a:close/>
              </a:path>
            </a:pathLst>
          </a:custGeom>
        </p:spPr>
      </p:pic>
      <p:sp>
        <p:nvSpPr>
          <p:cNvPr id="2" name="Title 1">
            <a:extLst>
              <a:ext uri="{FF2B5EF4-FFF2-40B4-BE49-F238E27FC236}">
                <a16:creationId xmlns:a16="http://schemas.microsoft.com/office/drawing/2014/main" id="{1658CDF9-87E0-9B43-8254-AB108BF79F9E}"/>
              </a:ext>
            </a:extLst>
          </p:cNvPr>
          <p:cNvSpPr>
            <a:spLocks noGrp="1"/>
          </p:cNvSpPr>
          <p:nvPr>
            <p:ph type="title"/>
          </p:nvPr>
        </p:nvSpPr>
        <p:spPr>
          <a:xfrm>
            <a:off x="804672" y="457200"/>
            <a:ext cx="10579398" cy="1299411"/>
          </a:xfrm>
        </p:spPr>
        <p:txBody>
          <a:bodyPr vert="horz" lIns="91440" tIns="45720" rIns="91440" bIns="45720" rtlCol="0" anchor="ctr">
            <a:normAutofit/>
          </a:bodyPr>
          <a:lstStyle/>
          <a:p>
            <a:r>
              <a:rPr lang="en-US" kern="1200">
                <a:solidFill>
                  <a:srgbClr val="FFFFFF"/>
                </a:solidFill>
                <a:latin typeface="+mj-lt"/>
                <a:ea typeface="+mj-ea"/>
                <a:cs typeface="+mj-cs"/>
              </a:rPr>
              <a:t>What is RESTful</a:t>
            </a:r>
          </a:p>
        </p:txBody>
      </p:sp>
      <p:sp>
        <p:nvSpPr>
          <p:cNvPr id="14" name="Rectangle 13">
            <a:extLst>
              <a:ext uri="{FF2B5EF4-FFF2-40B4-BE49-F238E27FC236}">
                <a16:creationId xmlns:a16="http://schemas.microsoft.com/office/drawing/2014/main" id="{B45D527E-542C-44E0-8FC2-F03B24CFA2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2466471"/>
            <a:ext cx="12188952" cy="439152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pictures.png">
            <a:extLst>
              <a:ext uri="{FF2B5EF4-FFF2-40B4-BE49-F238E27FC236}">
                <a16:creationId xmlns:a16="http://schemas.microsoft.com/office/drawing/2014/main" id="{2EC63EAC-F6D5-9A49-8904-C3176EA53A89}"/>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1410399" y="2466471"/>
            <a:ext cx="5021933" cy="376645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5">
            <a:extLst>
              <a:ext uri="{FF2B5EF4-FFF2-40B4-BE49-F238E27FC236}">
                <a16:creationId xmlns:a16="http://schemas.microsoft.com/office/drawing/2014/main" id="{AB49599F-8813-ED4A-8FFD-3E853DBA0350}"/>
              </a:ext>
            </a:extLst>
          </p:cNvPr>
          <p:cNvSpPr txBox="1">
            <a:spLocks/>
          </p:cNvSpPr>
          <p:nvPr/>
        </p:nvSpPr>
        <p:spPr>
          <a:xfrm>
            <a:off x="294290" y="4879271"/>
            <a:ext cx="9019243" cy="3227626"/>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rgbClr val="000000"/>
                </a:solidFill>
                <a:hlinkClick r:id="rId5"/>
              </a:rPr>
              <a:t>https://damienfremont.com/2017/11/23/rest-api-maturity-levels-from-0-to-5/</a:t>
            </a:r>
            <a:endParaRPr lang="en-US" sz="1400" dirty="0">
              <a:solidFill>
                <a:srgbClr val="000000"/>
              </a:solidFill>
            </a:endParaRPr>
          </a:p>
        </p:txBody>
      </p:sp>
      <p:sp>
        <p:nvSpPr>
          <p:cNvPr id="3" name="TextBox 2">
            <a:extLst>
              <a:ext uri="{FF2B5EF4-FFF2-40B4-BE49-F238E27FC236}">
                <a16:creationId xmlns:a16="http://schemas.microsoft.com/office/drawing/2014/main" id="{605AA7F0-EDF5-6C4A-B234-C8FA0C00327D}"/>
              </a:ext>
            </a:extLst>
          </p:cNvPr>
          <p:cNvSpPr txBox="1"/>
          <p:nvPr/>
        </p:nvSpPr>
        <p:spPr>
          <a:xfrm>
            <a:off x="6432332" y="5640427"/>
            <a:ext cx="4635061" cy="369332"/>
          </a:xfrm>
          <a:prstGeom prst="rect">
            <a:avLst/>
          </a:prstGeom>
          <a:noFill/>
        </p:spPr>
        <p:txBody>
          <a:bodyPr wrap="square" rtlCol="0">
            <a:spAutoFit/>
          </a:bodyPr>
          <a:lstStyle/>
          <a:p>
            <a:r>
              <a:rPr lang="en-ES" dirty="0"/>
              <a:t>/RetrieveAllShinyPinkResourcesThanks</a:t>
            </a:r>
          </a:p>
        </p:txBody>
      </p:sp>
      <p:sp>
        <p:nvSpPr>
          <p:cNvPr id="9" name="TextBox 8">
            <a:extLst>
              <a:ext uri="{FF2B5EF4-FFF2-40B4-BE49-F238E27FC236}">
                <a16:creationId xmlns:a16="http://schemas.microsoft.com/office/drawing/2014/main" id="{F7B53039-31E2-614A-B13A-514BEC664F4B}"/>
              </a:ext>
            </a:extLst>
          </p:cNvPr>
          <p:cNvSpPr txBox="1"/>
          <p:nvPr/>
        </p:nvSpPr>
        <p:spPr>
          <a:xfrm>
            <a:off x="6442842" y="5155744"/>
            <a:ext cx="4635061" cy="369332"/>
          </a:xfrm>
          <a:prstGeom prst="rect">
            <a:avLst/>
          </a:prstGeom>
          <a:noFill/>
        </p:spPr>
        <p:txBody>
          <a:bodyPr wrap="square" rtlCol="0">
            <a:spAutoFit/>
          </a:bodyPr>
          <a:lstStyle/>
          <a:p>
            <a:r>
              <a:rPr lang="en-ES" dirty="0"/>
              <a:t>/resources</a:t>
            </a:r>
          </a:p>
        </p:txBody>
      </p:sp>
      <p:sp>
        <p:nvSpPr>
          <p:cNvPr id="11" name="TextBox 10">
            <a:extLst>
              <a:ext uri="{FF2B5EF4-FFF2-40B4-BE49-F238E27FC236}">
                <a16:creationId xmlns:a16="http://schemas.microsoft.com/office/drawing/2014/main" id="{A84F94F1-1330-D946-AA87-6BDEA915E658}"/>
              </a:ext>
            </a:extLst>
          </p:cNvPr>
          <p:cNvSpPr txBox="1"/>
          <p:nvPr/>
        </p:nvSpPr>
        <p:spPr>
          <a:xfrm>
            <a:off x="6442842" y="4694605"/>
            <a:ext cx="4635061" cy="369332"/>
          </a:xfrm>
          <a:prstGeom prst="rect">
            <a:avLst/>
          </a:prstGeom>
          <a:noFill/>
        </p:spPr>
        <p:txBody>
          <a:bodyPr wrap="square" rtlCol="0">
            <a:spAutoFit/>
          </a:bodyPr>
          <a:lstStyle/>
          <a:p>
            <a:r>
              <a:rPr lang="en-ES" dirty="0"/>
              <a:t>GET /resources/1</a:t>
            </a:r>
          </a:p>
        </p:txBody>
      </p:sp>
    </p:spTree>
    <p:extLst>
      <p:ext uri="{BB962C8B-B14F-4D97-AF65-F5344CB8AC3E}">
        <p14:creationId xmlns:p14="http://schemas.microsoft.com/office/powerpoint/2010/main" val="401660850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4379</Words>
  <Application>Microsoft Macintosh PowerPoint</Application>
  <PresentationFormat>Widescreen</PresentationFormat>
  <Paragraphs>451</Paragraphs>
  <Slides>50</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50</vt:i4>
      </vt:variant>
    </vt:vector>
  </HeadingPairs>
  <TitlesOfParts>
    <vt:vector size="55" baseType="lpstr">
      <vt:lpstr>Arial</vt:lpstr>
      <vt:lpstr>Calibri</vt:lpstr>
      <vt:lpstr>Calibri Light</vt:lpstr>
      <vt:lpstr>Consolas</vt:lpstr>
      <vt:lpstr>Office Theme</vt:lpstr>
      <vt:lpstr>API Docs with OpenAPI 3.0</vt:lpstr>
      <vt:lpstr>What is an API? And a Web API?</vt:lpstr>
      <vt:lpstr>Example: AccuWeather Web API</vt:lpstr>
      <vt:lpstr>REST is king (for now)</vt:lpstr>
      <vt:lpstr>What is REST?</vt:lpstr>
      <vt:lpstr>Resources are stuff, not what you do on stuff</vt:lpstr>
      <vt:lpstr>Uniform set of operations: HTTP verbs</vt:lpstr>
      <vt:lpstr>Design is Documentation is Design</vt:lpstr>
      <vt:lpstr>What is RESTful</vt:lpstr>
      <vt:lpstr>What is OpenAPI?</vt:lpstr>
      <vt:lpstr>Why OpenAPI?</vt:lpstr>
      <vt:lpstr>API Reference documentation is key</vt:lpstr>
      <vt:lpstr>Generating API Reference docs from OpenAPI</vt:lpstr>
      <vt:lpstr>Dive into OpenAPI</vt:lpstr>
      <vt:lpstr>OpenAPI 3</vt:lpstr>
      <vt:lpstr>JSON or YAML?</vt:lpstr>
      <vt:lpstr>YAML Basics</vt:lpstr>
      <vt:lpstr>Swagger 2 or OpenAPI 3?</vt:lpstr>
      <vt:lpstr>OpenAPI Structure</vt:lpstr>
      <vt:lpstr>Info object</vt:lpstr>
      <vt:lpstr>Servers object</vt:lpstr>
      <vt:lpstr>Security object </vt:lpstr>
      <vt:lpstr>Security schemes</vt:lpstr>
      <vt:lpstr>Tags object</vt:lpstr>
      <vt:lpstr>Path object</vt:lpstr>
      <vt:lpstr>Parameters</vt:lpstr>
      <vt:lpstr>Let’s go to the pet store</vt:lpstr>
      <vt:lpstr>Parameter serialization</vt:lpstr>
      <vt:lpstr>Data types</vt:lpstr>
      <vt:lpstr>Enum</vt:lpstr>
      <vt:lpstr>Dictionaries, hashmaps, and associative arrays</vt:lpstr>
      <vt:lpstr>one of, anyof, allof, not</vt:lpstr>
      <vt:lpstr>Media types</vt:lpstr>
      <vt:lpstr>Request body</vt:lpstr>
      <vt:lpstr>Form data</vt:lpstr>
      <vt:lpstr>Responses</vt:lpstr>
      <vt:lpstr>Links</vt:lpstr>
      <vt:lpstr>Callbacks</vt:lpstr>
      <vt:lpstr>Examples</vt:lpstr>
      <vt:lpstr>Runtime expressions</vt:lpstr>
      <vt:lpstr>$REF and component reuse</vt:lpstr>
      <vt:lpstr>Components object</vt:lpstr>
      <vt:lpstr>Extensions</vt:lpstr>
      <vt:lpstr>Useful resources</vt:lpstr>
      <vt:lpstr>Most Frequent mistakes (OPENAPI + YAML)</vt:lpstr>
      <vt:lpstr>Validate your specs!</vt:lpstr>
      <vt:lpstr>Useful VS CODE EXTENSIONS</vt:lpstr>
      <vt:lpstr>Useful websites</vt:lpstr>
      <vt:lpstr>Exercise!</vt:lpstr>
      <vt:lpstr>Improve the Gelato API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API Docs with OpenAPI 3.0</dc:title>
  <dc:creator>Fabrizio Ferri Benedetti</dc:creator>
  <cp:lastModifiedBy>Fabrizio Ferri Benedetti</cp:lastModifiedBy>
  <cp:revision>13</cp:revision>
  <dcterms:created xsi:type="dcterms:W3CDTF">2020-05-02T10:46:53Z</dcterms:created>
  <dcterms:modified xsi:type="dcterms:W3CDTF">2020-05-08T14:33:42Z</dcterms:modified>
</cp:coreProperties>
</file>